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8"/>
  </p:notesMasterIdLst>
  <p:sldIdLst>
    <p:sldId id="260" r:id="rId2"/>
    <p:sldId id="291" r:id="rId3"/>
    <p:sldId id="277" r:id="rId4"/>
    <p:sldId id="284" r:id="rId5"/>
    <p:sldId id="292" r:id="rId6"/>
    <p:sldId id="272" r:id="rId7"/>
    <p:sldId id="285" r:id="rId8"/>
    <p:sldId id="301" r:id="rId9"/>
    <p:sldId id="294" r:id="rId10"/>
    <p:sldId id="299" r:id="rId11"/>
    <p:sldId id="295" r:id="rId12"/>
    <p:sldId id="300" r:id="rId13"/>
    <p:sldId id="293" r:id="rId14"/>
    <p:sldId id="279" r:id="rId15"/>
    <p:sldId id="278" r:id="rId16"/>
    <p:sldId id="318" r:id="rId17"/>
    <p:sldId id="296" r:id="rId18"/>
    <p:sldId id="306" r:id="rId19"/>
    <p:sldId id="290" r:id="rId20"/>
    <p:sldId id="281" r:id="rId21"/>
    <p:sldId id="303" r:id="rId22"/>
    <p:sldId id="304" r:id="rId23"/>
    <p:sldId id="308" r:id="rId24"/>
    <p:sldId id="305" r:id="rId25"/>
    <p:sldId id="307" r:id="rId26"/>
    <p:sldId id="309" r:id="rId27"/>
    <p:sldId id="314" r:id="rId28"/>
    <p:sldId id="313" r:id="rId29"/>
    <p:sldId id="317" r:id="rId30"/>
    <p:sldId id="315" r:id="rId31"/>
    <p:sldId id="316" r:id="rId32"/>
    <p:sldId id="319" r:id="rId33"/>
    <p:sldId id="320" r:id="rId34"/>
    <p:sldId id="298" r:id="rId35"/>
    <p:sldId id="287" r:id="rId36"/>
    <p:sldId id="288" r:id="rId37"/>
    <p:sldId id="289" r:id="rId38"/>
    <p:sldId id="282" r:id="rId39"/>
    <p:sldId id="283" r:id="rId40"/>
    <p:sldId id="286" r:id="rId41"/>
    <p:sldId id="273" r:id="rId42"/>
    <p:sldId id="263" r:id="rId43"/>
    <p:sldId id="280" r:id="rId44"/>
    <p:sldId id="274" r:id="rId45"/>
    <p:sldId id="275" r:id="rId46"/>
    <p:sldId id="261" r:id="rId47"/>
    <p:sldId id="270" r:id="rId48"/>
    <p:sldId id="264" r:id="rId49"/>
    <p:sldId id="268" r:id="rId50"/>
    <p:sldId id="265" r:id="rId51"/>
    <p:sldId id="269" r:id="rId52"/>
    <p:sldId id="266" r:id="rId53"/>
    <p:sldId id="267" r:id="rId54"/>
    <p:sldId id="257" r:id="rId55"/>
    <p:sldId id="258" r:id="rId56"/>
    <p:sldId id="259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2E75B6"/>
    <a:srgbClr val="4B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31" autoAdjust="0"/>
    <p:restoredTop sz="89516" autoAdjust="0"/>
  </p:normalViewPr>
  <p:slideViewPr>
    <p:cSldViewPr snapToGrid="0">
      <p:cViewPr>
        <p:scale>
          <a:sx n="100" d="100"/>
          <a:sy n="100" d="100"/>
        </p:scale>
        <p:origin x="55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62BCDD-87B0-4807-BACB-5539C312D1FA}" type="datetimeFigureOut">
              <a:rPr lang="ko-KR" altLang="en-US" smtClean="0"/>
              <a:t>2021-04-30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2EAD8B-2CCB-4E27-9FCF-477D5BB530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297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461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352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835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59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7388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3805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3003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695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580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45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871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474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039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649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680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139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92A83-3E37-4F05-B07A-E385E431352D}" type="datetimeFigureOut">
              <a:rPr lang="ko-KR" altLang="en-US" smtClean="0"/>
              <a:t>2021-04-30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F1C8C-DA72-46A0-954F-2F6138102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694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92A83-3E37-4F05-B07A-E385E431352D}" type="datetimeFigureOut">
              <a:rPr lang="ko-KR" altLang="en-US" smtClean="0"/>
              <a:t>2021-04-30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F1C8C-DA72-46A0-954F-2F6138102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56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92A83-3E37-4F05-B07A-E385E431352D}" type="datetimeFigureOut">
              <a:rPr lang="ko-KR" altLang="en-US" smtClean="0"/>
              <a:t>2021-04-30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F1C8C-DA72-46A0-954F-2F6138102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017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92A83-3E37-4F05-B07A-E385E431352D}" type="datetimeFigureOut">
              <a:rPr lang="ko-KR" altLang="en-US" smtClean="0"/>
              <a:t>2021-04-30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F1C8C-DA72-46A0-954F-2F6138102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616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92A83-3E37-4F05-B07A-E385E431352D}" type="datetimeFigureOut">
              <a:rPr lang="ko-KR" altLang="en-US" smtClean="0"/>
              <a:t>2021-04-30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F1C8C-DA72-46A0-954F-2F6138102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471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92A83-3E37-4F05-B07A-E385E431352D}" type="datetimeFigureOut">
              <a:rPr lang="ko-KR" altLang="en-US" smtClean="0"/>
              <a:t>2021-04-30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F1C8C-DA72-46A0-954F-2F6138102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936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92A83-3E37-4F05-B07A-E385E431352D}" type="datetimeFigureOut">
              <a:rPr lang="ko-KR" altLang="en-US" smtClean="0"/>
              <a:t>2021-04-30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F1C8C-DA72-46A0-954F-2F6138102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065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92A83-3E37-4F05-B07A-E385E431352D}" type="datetimeFigureOut">
              <a:rPr lang="ko-KR" altLang="en-US" smtClean="0"/>
              <a:t>2021-04-30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F1C8C-DA72-46A0-954F-2F6138102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908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92A83-3E37-4F05-B07A-E385E431352D}" type="datetimeFigureOut">
              <a:rPr lang="ko-KR" altLang="en-US" smtClean="0"/>
              <a:t>2021-04-30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F1C8C-DA72-46A0-954F-2F6138102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395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92A83-3E37-4F05-B07A-E385E431352D}" type="datetimeFigureOut">
              <a:rPr lang="ko-KR" altLang="en-US" smtClean="0"/>
              <a:t>2021-04-30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F1C8C-DA72-46A0-954F-2F6138102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313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92A83-3E37-4F05-B07A-E385E431352D}" type="datetimeFigureOut">
              <a:rPr lang="ko-KR" altLang="en-US" smtClean="0"/>
              <a:t>2021-04-30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F1C8C-DA72-46A0-954F-2F6138102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528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C92A83-3E37-4F05-B07A-E385E431352D}" type="datetimeFigureOut">
              <a:rPr lang="ko-KR" altLang="en-US" smtClean="0"/>
              <a:t>2021-04-30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F1C8C-DA72-46A0-954F-2F6138102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0499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microsoft.com/office/2007/relationships/hdphoto" Target="../media/hdphoto10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0.png"/><Relationship Id="rId4" Type="http://schemas.microsoft.com/office/2007/relationships/hdphoto" Target="../media/hdphoto2.wdp"/><Relationship Id="rId9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microsoft.com/office/2007/relationships/hdphoto" Target="../media/hdphoto15.wdp"/><Relationship Id="rId18" Type="http://schemas.openxmlformats.org/officeDocument/2006/relationships/image" Target="../media/image35.png"/><Relationship Id="rId3" Type="http://schemas.microsoft.com/office/2007/relationships/hdphoto" Target="../media/hdphoto1.wdp"/><Relationship Id="rId7" Type="http://schemas.microsoft.com/office/2007/relationships/hdphoto" Target="../media/hdphoto12.wdp"/><Relationship Id="rId12" Type="http://schemas.openxmlformats.org/officeDocument/2006/relationships/image" Target="../media/image32.png"/><Relationship Id="rId17" Type="http://schemas.microsoft.com/office/2007/relationships/hdphoto" Target="../media/hdphoto17.wdp"/><Relationship Id="rId2" Type="http://schemas.openxmlformats.org/officeDocument/2006/relationships/image" Target="../media/image3.png"/><Relationship Id="rId16" Type="http://schemas.openxmlformats.org/officeDocument/2006/relationships/image" Target="../media/image34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microsoft.com/office/2007/relationships/hdphoto" Target="../media/hdphoto14.wdp"/><Relationship Id="rId5" Type="http://schemas.microsoft.com/office/2007/relationships/hdphoto" Target="../media/hdphoto11.wdp"/><Relationship Id="rId15" Type="http://schemas.microsoft.com/office/2007/relationships/hdphoto" Target="../media/hdphoto16.wdp"/><Relationship Id="rId10" Type="http://schemas.openxmlformats.org/officeDocument/2006/relationships/image" Target="../media/image31.png"/><Relationship Id="rId19" Type="http://schemas.openxmlformats.org/officeDocument/2006/relationships/image" Target="../media/image36.png"/><Relationship Id="rId4" Type="http://schemas.openxmlformats.org/officeDocument/2006/relationships/image" Target="../media/image28.png"/><Relationship Id="rId9" Type="http://schemas.microsoft.com/office/2007/relationships/hdphoto" Target="../media/hdphoto13.wdp"/><Relationship Id="rId1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microsoft.com/office/2007/relationships/hdphoto" Target="../media/hdphoto15.wdp"/><Relationship Id="rId18" Type="http://schemas.openxmlformats.org/officeDocument/2006/relationships/image" Target="../media/image36.png"/><Relationship Id="rId3" Type="http://schemas.microsoft.com/office/2007/relationships/hdphoto" Target="../media/hdphoto1.wdp"/><Relationship Id="rId7" Type="http://schemas.microsoft.com/office/2007/relationships/hdphoto" Target="../media/hdphoto12.wdp"/><Relationship Id="rId12" Type="http://schemas.openxmlformats.org/officeDocument/2006/relationships/image" Target="../media/image32.png"/><Relationship Id="rId17" Type="http://schemas.openxmlformats.org/officeDocument/2006/relationships/image" Target="../media/image35.png"/><Relationship Id="rId2" Type="http://schemas.openxmlformats.org/officeDocument/2006/relationships/image" Target="../media/image3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microsoft.com/office/2007/relationships/hdphoto" Target="../media/hdphoto14.wdp"/><Relationship Id="rId5" Type="http://schemas.microsoft.com/office/2007/relationships/hdphoto" Target="../media/hdphoto11.wdp"/><Relationship Id="rId15" Type="http://schemas.microsoft.com/office/2007/relationships/hdphoto" Target="../media/hdphoto16.wdp"/><Relationship Id="rId10" Type="http://schemas.openxmlformats.org/officeDocument/2006/relationships/image" Target="../media/image31.png"/><Relationship Id="rId19" Type="http://schemas.openxmlformats.org/officeDocument/2006/relationships/image" Target="../media/image27.png"/><Relationship Id="rId4" Type="http://schemas.openxmlformats.org/officeDocument/2006/relationships/image" Target="../media/image28.png"/><Relationship Id="rId9" Type="http://schemas.microsoft.com/office/2007/relationships/hdphoto" Target="../media/hdphoto13.wdp"/><Relationship Id="rId1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18.wdp"/><Relationship Id="rId3" Type="http://schemas.openxmlformats.org/officeDocument/2006/relationships/image" Target="../media/image38.png"/><Relationship Id="rId7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microsoft.com/office/2007/relationships/hdphoto" Target="../media/hdphoto11.wdp"/><Relationship Id="rId5" Type="http://schemas.openxmlformats.org/officeDocument/2006/relationships/image" Target="../media/image35.png"/><Relationship Id="rId10" Type="http://schemas.openxmlformats.org/officeDocument/2006/relationships/image" Target="../media/image28.png"/><Relationship Id="rId4" Type="http://schemas.openxmlformats.org/officeDocument/2006/relationships/image" Target="../media/image34.png"/><Relationship Id="rId9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2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8.wdp"/><Relationship Id="rId5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40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12" Type="http://schemas.microsoft.com/office/2007/relationships/hdphoto" Target="../media/hdphoto8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0" Type="http://schemas.microsoft.com/office/2007/relationships/hdphoto" Target="../media/hdphoto7.wdp"/><Relationship Id="rId4" Type="http://schemas.microsoft.com/office/2007/relationships/hdphoto" Target="../media/hdphoto2.wdp"/><Relationship Id="rId9" Type="http://schemas.openxmlformats.org/officeDocument/2006/relationships/image" Target="../media/image15.png"/><Relationship Id="rId14" Type="http://schemas.microsoft.com/office/2007/relationships/hdphoto" Target="../media/hdphoto19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5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microsoft.com/office/2007/relationships/hdphoto" Target="../media/hdphoto20.wdp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4.png"/><Relationship Id="rId7" Type="http://schemas.microsoft.com/office/2007/relationships/hdphoto" Target="../media/hdphoto2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2.wdp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3.wdp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3.wdp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12" Type="http://schemas.microsoft.com/office/2007/relationships/hdphoto" Target="../media/hdphoto15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5" Type="http://schemas.openxmlformats.org/officeDocument/2006/relationships/image" Target="../media/image53.png"/><Relationship Id="rId10" Type="http://schemas.microsoft.com/office/2007/relationships/hdphoto" Target="../media/hdphoto14.wdp"/><Relationship Id="rId4" Type="http://schemas.microsoft.com/office/2007/relationships/hdphoto" Target="../media/hdphoto11.wdp"/><Relationship Id="rId9" Type="http://schemas.openxmlformats.org/officeDocument/2006/relationships/image" Target="../media/image31.png"/><Relationship Id="rId14" Type="http://schemas.microsoft.com/office/2007/relationships/hdphoto" Target="../media/hdphoto16.wdp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microsoft.com/office/2007/relationships/hdphoto" Target="../media/hdphoto16.wdp"/><Relationship Id="rId3" Type="http://schemas.microsoft.com/office/2007/relationships/hdphoto" Target="../media/hdphoto11.wdp"/><Relationship Id="rId7" Type="http://schemas.microsoft.com/office/2007/relationships/hdphoto" Target="../media/hdphoto13.wdp"/><Relationship Id="rId12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microsoft.com/office/2007/relationships/hdphoto" Target="../media/hdphoto15.wdp"/><Relationship Id="rId5" Type="http://schemas.microsoft.com/office/2007/relationships/hdphoto" Target="../media/hdphoto12.wdp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microsoft.com/office/2007/relationships/hdphoto" Target="../media/hdphoto14.wdp"/><Relationship Id="rId1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12" Type="http://schemas.microsoft.com/office/2007/relationships/hdphoto" Target="../media/hdphoto15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5" Type="http://schemas.openxmlformats.org/officeDocument/2006/relationships/image" Target="../media/image53.png"/><Relationship Id="rId10" Type="http://schemas.microsoft.com/office/2007/relationships/hdphoto" Target="../media/hdphoto14.wdp"/><Relationship Id="rId4" Type="http://schemas.microsoft.com/office/2007/relationships/hdphoto" Target="../media/hdphoto11.wdp"/><Relationship Id="rId9" Type="http://schemas.openxmlformats.org/officeDocument/2006/relationships/image" Target="../media/image31.png"/><Relationship Id="rId14" Type="http://schemas.microsoft.com/office/2007/relationships/hdphoto" Target="../media/hdphoto16.wdp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5.png"/><Relationship Id="rId18" Type="http://schemas.microsoft.com/office/2007/relationships/hdphoto" Target="../media/hdphoto9.wdp"/><Relationship Id="rId3" Type="http://schemas.microsoft.com/office/2007/relationships/hdphoto" Target="../media/hdphoto2.wdp"/><Relationship Id="rId7" Type="http://schemas.openxmlformats.org/officeDocument/2006/relationships/image" Target="../media/image12.png"/><Relationship Id="rId12" Type="http://schemas.microsoft.com/office/2007/relationships/hdphoto" Target="../media/hdphoto6.wdp"/><Relationship Id="rId17" Type="http://schemas.openxmlformats.org/officeDocument/2006/relationships/image" Target="../media/image17.png"/><Relationship Id="rId2" Type="http://schemas.openxmlformats.org/officeDocument/2006/relationships/image" Target="../media/image9.png"/><Relationship Id="rId16" Type="http://schemas.microsoft.com/office/2007/relationships/hdphoto" Target="../media/hdphoto8.wdp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5" Type="http://schemas.openxmlformats.org/officeDocument/2006/relationships/image" Target="../media/image16.png"/><Relationship Id="rId10" Type="http://schemas.microsoft.com/office/2007/relationships/hdphoto" Target="../media/hdphoto5.wdp"/><Relationship Id="rId4" Type="http://schemas.openxmlformats.org/officeDocument/2006/relationships/image" Target="../media/image10.png"/><Relationship Id="rId9" Type="http://schemas.openxmlformats.org/officeDocument/2006/relationships/image" Target="../media/image13.png"/><Relationship Id="rId14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9963"/>
            <a:ext cx="9144000" cy="1189037"/>
          </a:xfrm>
        </p:spPr>
        <p:txBody>
          <a:bodyPr/>
          <a:lstStyle/>
          <a:p>
            <a:r>
              <a:rPr lang="en-US" altLang="ko-KR" b="1" dirty="0" err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  <a:cs typeface="+mj-cs"/>
              </a:rPr>
              <a:t>전민수</a:t>
            </a:r>
            <a:endParaRPr lang="en-US" altLang="ko-KR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넥슨Lv1고딕 Bold" panose="00000800000000000000" pitchFamily="2" charset="-127"/>
              <a:ea typeface="넥슨Lv1고딕 Bold" panose="00000800000000000000" pitchFamily="2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4070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48;p7"/>
          <p:cNvSpPr txBox="1">
            <a:spLocks/>
          </p:cNvSpPr>
          <p:nvPr/>
        </p:nvSpPr>
        <p:spPr>
          <a:xfrm>
            <a:off x="696684" y="10093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사실은 </a:t>
            </a:r>
            <a:r>
              <a:rPr lang="ko-KR" altLang="en-US" sz="24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수집형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RPG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를 좋아하지만</a:t>
            </a:r>
            <a:r>
              <a:rPr lang="en-US" altLang="ko-KR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…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1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인 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개발의 한계 </a:t>
            </a:r>
            <a:r>
              <a:rPr lang="en-US" altLang="ko-KR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개성 강한 캐릭터 군단 </a:t>
            </a:r>
            <a:r>
              <a:rPr lang="en-US" altLang="ko-KR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/ 50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명의 미소녀는 불가능</a:t>
            </a:r>
            <a:r>
              <a:rPr lang="en-US" altLang="ko-KR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그렇다면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2400" b="1" u="sng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단 </a:t>
            </a:r>
            <a:r>
              <a:rPr lang="ko-KR" altLang="en-US" sz="2400" b="1" u="sng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한명의</a:t>
            </a:r>
            <a:r>
              <a:rPr lang="ko-KR" altLang="en-US" sz="2400" b="1" u="sng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캐릭터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에 집중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 smtClean="0"/>
              <a:t>2. </a:t>
            </a:r>
            <a:r>
              <a:rPr lang="ko-KR" altLang="en-US" sz="3000" b="1" dirty="0" smtClean="0"/>
              <a:t>소재 선택 이유</a:t>
            </a:r>
            <a:endParaRPr lang="en-US" altLang="ko-KR" sz="2000" dirty="0" smtClean="0"/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32659" y="2946402"/>
            <a:ext cx="10940806" cy="3184794"/>
            <a:chOff x="732659" y="3077028"/>
            <a:chExt cx="10940806" cy="318479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220"/>
            <a:stretch/>
          </p:blipFill>
          <p:spPr>
            <a:xfrm>
              <a:off x="732659" y="3077028"/>
              <a:ext cx="5146373" cy="318479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0806" y="3077029"/>
              <a:ext cx="5672659" cy="3184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0870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48;p7"/>
          <p:cNvSpPr txBox="1">
            <a:spLocks/>
          </p:cNvSpPr>
          <p:nvPr/>
        </p:nvSpPr>
        <p:spPr>
          <a:xfrm>
            <a:off x="696684" y="10093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하나의 캐릭터에 집중하려면</a:t>
            </a:r>
            <a:r>
              <a:rPr lang="en-US" altLang="ko-KR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?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육성 시뮬레이션 장르</a:t>
            </a:r>
            <a:endParaRPr lang="en-US" altLang="ko-KR" sz="2400" b="1" u="sng" dirty="0">
              <a:solidFill>
                <a:schemeClr val="accent4">
                  <a:lumMod val="60000"/>
                  <a:lumOff val="40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선택지의 집합이 모여 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다양한 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결말</a:t>
            </a:r>
            <a:r>
              <a:rPr lang="en-US" altLang="ko-KR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!</a:t>
            </a:r>
            <a:endParaRPr lang="en-US" altLang="ko-KR" sz="2400" b="1" u="sng" dirty="0">
              <a:solidFill>
                <a:schemeClr val="accent4">
                  <a:lumMod val="60000"/>
                  <a:lumOff val="40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 smtClean="0"/>
              <a:t>2. </a:t>
            </a:r>
            <a:r>
              <a:rPr lang="ko-KR" altLang="en-US" sz="3000" b="1" dirty="0" smtClean="0"/>
              <a:t>소재 선택 이유</a:t>
            </a:r>
            <a:endParaRPr lang="en-US" altLang="ko-KR" sz="2000" dirty="0" smtClean="0"/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352" y="3823435"/>
            <a:ext cx="2466975" cy="184785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990" y="4989750"/>
            <a:ext cx="2466975" cy="184785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550" y="4989750"/>
            <a:ext cx="2466975" cy="184785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16" y="3823435"/>
            <a:ext cx="2466975" cy="184785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7190" y="2336757"/>
            <a:ext cx="3217621" cy="2136068"/>
          </a:xfrm>
          <a:prstGeom prst="rect">
            <a:avLst/>
          </a:prstGeom>
        </p:spPr>
      </p:pic>
      <p:cxnSp>
        <p:nvCxnSpPr>
          <p:cNvPr id="33" name="꺾인 연결선 32"/>
          <p:cNvCxnSpPr>
            <a:stCxn id="30" idx="2"/>
            <a:endCxn id="29" idx="3"/>
          </p:cNvCxnSpPr>
          <p:nvPr/>
        </p:nvCxnSpPr>
        <p:spPr>
          <a:xfrm rot="5400000">
            <a:off x="4353379" y="3004737"/>
            <a:ext cx="274535" cy="3210710"/>
          </a:xfrm>
          <a:prstGeom prst="bentConnector2">
            <a:avLst/>
          </a:prstGeom>
          <a:ln w="5715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30" idx="2"/>
          </p:cNvCxnSpPr>
          <p:nvPr/>
        </p:nvCxnSpPr>
        <p:spPr>
          <a:xfrm rot="16200000" flipH="1">
            <a:off x="7564089" y="3004736"/>
            <a:ext cx="274535" cy="3210711"/>
          </a:xfrm>
          <a:prstGeom prst="bentConnector2">
            <a:avLst/>
          </a:prstGeom>
          <a:ln w="5715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30" idx="2"/>
            <a:endCxn id="28" idx="3"/>
          </p:cNvCxnSpPr>
          <p:nvPr/>
        </p:nvCxnSpPr>
        <p:spPr>
          <a:xfrm rot="5400000">
            <a:off x="5035838" y="4853512"/>
            <a:ext cx="1440850" cy="679476"/>
          </a:xfrm>
          <a:prstGeom prst="bentConnector2">
            <a:avLst/>
          </a:prstGeom>
          <a:ln w="5715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30" idx="2"/>
            <a:endCxn id="27" idx="1"/>
          </p:cNvCxnSpPr>
          <p:nvPr/>
        </p:nvCxnSpPr>
        <p:spPr>
          <a:xfrm rot="16200000" flipH="1">
            <a:off x="5722570" y="4846255"/>
            <a:ext cx="1440850" cy="693989"/>
          </a:xfrm>
          <a:prstGeom prst="bentConnector2">
            <a:avLst/>
          </a:prstGeom>
          <a:ln w="5715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766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48;p7"/>
          <p:cNvSpPr txBox="1">
            <a:spLocks/>
          </p:cNvSpPr>
          <p:nvPr/>
        </p:nvSpPr>
        <p:spPr>
          <a:xfrm>
            <a:off x="696684" y="10093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육성 시뮬레이션 장르의 단점은 너무 정적인 이벤트 뿐이라는 것</a:t>
            </a:r>
            <a:endParaRPr lang="en-US" altLang="ko-KR" sz="24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이에 스토리 진행 중 도전 과제로서 </a:t>
            </a:r>
            <a:r>
              <a:rPr lang="ko-KR" altLang="en-US" sz="2400" b="1" u="sng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직접 조작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하는 형태의 전투를 부여</a:t>
            </a:r>
            <a:endParaRPr lang="en-US" altLang="ko-KR" sz="24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en-US" altLang="ko-KR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SF </a:t>
            </a:r>
            <a:r>
              <a:rPr lang="ko-KR" altLang="en-US" sz="24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디스토피아라는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24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컨셉에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맞게 총기 액션으로 구성</a:t>
            </a:r>
            <a:endParaRPr lang="en-US" altLang="ko-KR" sz="24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3100648" y="3218511"/>
            <a:ext cx="5990704" cy="3002072"/>
            <a:chOff x="3239247" y="3218511"/>
            <a:chExt cx="5990704" cy="3002072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3239247" y="3218511"/>
              <a:ext cx="5990704" cy="3002072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 dirty="0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423" b="89952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2288" y="3858203"/>
              <a:ext cx="2156805" cy="1629297"/>
            </a:xfrm>
            <a:prstGeom prst="rect">
              <a:avLst/>
            </a:prstGeom>
          </p:spPr>
        </p:pic>
        <p:sp>
          <p:nvSpPr>
            <p:cNvPr id="22" name="타원 21"/>
            <p:cNvSpPr/>
            <p:nvPr/>
          </p:nvSpPr>
          <p:spPr>
            <a:xfrm>
              <a:off x="7802989" y="5242244"/>
              <a:ext cx="1020830" cy="947439"/>
            </a:xfrm>
            <a:prstGeom prst="ellips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사격</a:t>
              </a:r>
              <a:endParaRPr lang="ko-KR" altLang="en-US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3752025" y="4374804"/>
              <a:ext cx="1582043" cy="946983"/>
              <a:chOff x="2924600" y="5474519"/>
              <a:chExt cx="2008852" cy="1202463"/>
            </a:xfrm>
          </p:grpSpPr>
          <p:pic>
            <p:nvPicPr>
              <p:cNvPr id="30" name="그림 29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6210"/>
              <a:stretch/>
            </p:blipFill>
            <p:spPr>
              <a:xfrm rot="420170" flipH="1">
                <a:off x="2924600" y="5474519"/>
                <a:ext cx="1481069" cy="885778"/>
              </a:xfrm>
              <a:prstGeom prst="rect">
                <a:avLst/>
              </a:prstGeom>
            </p:spPr>
          </p:pic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6731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72572" y="5659584"/>
                <a:ext cx="1760880" cy="1017398"/>
              </a:xfrm>
              <a:prstGeom prst="rect">
                <a:avLst/>
              </a:prstGeom>
            </p:spPr>
          </p:pic>
        </p:grp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5935272">
              <a:off x="6415943" y="3971704"/>
              <a:ext cx="276225" cy="914400"/>
            </a:xfrm>
            <a:prstGeom prst="rect">
              <a:avLst/>
            </a:prstGeom>
          </p:spPr>
        </p:pic>
        <p:sp>
          <p:nvSpPr>
            <p:cNvPr id="34" name="모서리가 둥근 직사각형 33"/>
            <p:cNvSpPr/>
            <p:nvPr/>
          </p:nvSpPr>
          <p:spPr>
            <a:xfrm>
              <a:off x="7150966" y="3636817"/>
              <a:ext cx="1459345" cy="219651"/>
            </a:xfrm>
            <a:prstGeom prst="round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3693081" y="5242244"/>
              <a:ext cx="1020830" cy="947439"/>
            </a:xfrm>
            <a:prstGeom prst="ellips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엄폐</a:t>
              </a:r>
              <a:endParaRPr lang="ko-KR" altLang="en-US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 smtClean="0"/>
              <a:t>2. </a:t>
            </a:r>
            <a:r>
              <a:rPr lang="ko-KR" altLang="en-US" sz="3000" b="1" dirty="0" smtClean="0"/>
              <a:t>소재 선택 이유</a:t>
            </a:r>
            <a:endParaRPr lang="en-US" altLang="ko-KR" sz="2000" dirty="0" smtClean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267562"/>
              </p:ext>
            </p:extLst>
          </p:nvPr>
        </p:nvGraphicFramePr>
        <p:xfrm>
          <a:off x="4023694" y="4234340"/>
          <a:ext cx="510210" cy="101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42"/>
                <a:gridCol w="102042"/>
                <a:gridCol w="102042"/>
                <a:gridCol w="94666"/>
                <a:gridCol w="109418"/>
              </a:tblGrid>
              <a:tr h="101504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4762" marR="24762" marT="12381" marB="123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4762" marR="24762" marT="12381" marB="123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4762" marR="24762" marT="12381" marB="123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4762" marR="24762" marT="12381" marB="123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4762" marR="24762" marT="12381" marB="123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4982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396427" y="2046690"/>
            <a:ext cx="11399146" cy="1509310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524000" y="2239963"/>
            <a:ext cx="9144000" cy="1189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3. </a:t>
            </a:r>
            <a:r>
              <a:rPr lang="ko-KR" altLang="en-US" sz="4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플레이 순환 구조</a:t>
            </a:r>
            <a:endParaRPr lang="ko-KR" altLang="en-US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3201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248;p7"/>
          <p:cNvSpPr txBox="1">
            <a:spLocks/>
          </p:cNvSpPr>
          <p:nvPr/>
        </p:nvSpPr>
        <p:spPr>
          <a:xfrm>
            <a:off x="696684" y="1183502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안드로이드를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육성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하며 재화 획득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재화로 연구소를 복구하고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연구시설들을 개방</a:t>
            </a:r>
            <a:endParaRPr lang="en-US" altLang="ko-KR" sz="2400" b="1" u="sng" dirty="0">
              <a:solidFill>
                <a:schemeClr val="accent4">
                  <a:lumMod val="60000"/>
                  <a:lumOff val="40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개방된 시설들에서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아이템을 개발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재화도 소모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아이템으로 육성 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및 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시설 효율 향상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3577737" y="3190545"/>
            <a:ext cx="5036527" cy="3368913"/>
            <a:chOff x="1545119" y="2191432"/>
            <a:chExt cx="5338393" cy="3570830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1545119" y="4191629"/>
              <a:ext cx="2332571" cy="1570633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smtClean="0"/>
                <a:t>연구시설 개방</a:t>
              </a:r>
              <a:endParaRPr lang="ko-KR" altLang="en-US" sz="2000" b="1" dirty="0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4580280" y="4191629"/>
              <a:ext cx="2303232" cy="1570632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/>
                <a:t>아이템 개발</a:t>
              </a: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3083985" y="2191432"/>
              <a:ext cx="2332571" cy="1570632"/>
            </a:xfrm>
            <a:prstGeom prst="round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smtClean="0"/>
                <a:t>육성</a:t>
              </a:r>
              <a:endParaRPr lang="ko-KR" altLang="en-US" sz="2000" b="1" dirty="0"/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2550042" y="3809123"/>
              <a:ext cx="1082465" cy="309246"/>
              <a:chOff x="3644900" y="2958569"/>
              <a:chExt cx="1155700" cy="402170"/>
            </a:xfrm>
          </p:grpSpPr>
          <p:sp>
            <p:nvSpPr>
              <p:cNvPr id="20" name="오른쪽 화살표 19"/>
              <p:cNvSpPr/>
              <p:nvPr/>
            </p:nvSpPr>
            <p:spPr>
              <a:xfrm rot="8100000">
                <a:off x="3644900" y="2958569"/>
                <a:ext cx="1003300" cy="249770"/>
              </a:xfrm>
              <a:prstGeom prst="rightArrow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오른쪽 화살표 24"/>
              <p:cNvSpPr/>
              <p:nvPr/>
            </p:nvSpPr>
            <p:spPr>
              <a:xfrm rot="18939077">
                <a:off x="3797300" y="3110969"/>
                <a:ext cx="1003300" cy="249770"/>
              </a:xfrm>
              <a:prstGeom prst="rightArrow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5149926">
              <a:off x="4815479" y="3802716"/>
              <a:ext cx="1122478" cy="309246"/>
              <a:chOff x="3644900" y="2958569"/>
              <a:chExt cx="1155700" cy="402170"/>
            </a:xfrm>
          </p:grpSpPr>
          <p:sp>
            <p:nvSpPr>
              <p:cNvPr id="27" name="오른쪽 화살표 26"/>
              <p:cNvSpPr/>
              <p:nvPr/>
            </p:nvSpPr>
            <p:spPr>
              <a:xfrm rot="8100000">
                <a:off x="3644900" y="2958569"/>
                <a:ext cx="1003300" cy="249770"/>
              </a:xfrm>
              <a:prstGeom prst="rightArrow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오른쪽 화살표 27"/>
              <p:cNvSpPr/>
              <p:nvPr/>
            </p:nvSpPr>
            <p:spPr>
              <a:xfrm rot="18939077">
                <a:off x="3797300" y="3110969"/>
                <a:ext cx="1003300" cy="249770"/>
              </a:xfrm>
              <a:prstGeom prst="rightArrow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2650091">
              <a:off x="3638749" y="4829017"/>
              <a:ext cx="1180472" cy="309246"/>
              <a:chOff x="3644900" y="2958569"/>
              <a:chExt cx="1155700" cy="402170"/>
            </a:xfrm>
          </p:grpSpPr>
          <p:sp>
            <p:nvSpPr>
              <p:cNvPr id="30" name="오른쪽 화살표 29"/>
              <p:cNvSpPr/>
              <p:nvPr/>
            </p:nvSpPr>
            <p:spPr>
              <a:xfrm rot="8100000">
                <a:off x="3644900" y="2958569"/>
                <a:ext cx="1003300" cy="249770"/>
              </a:xfrm>
              <a:prstGeom prst="rightArrow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오른쪽 화살표 30"/>
              <p:cNvSpPr/>
              <p:nvPr/>
            </p:nvSpPr>
            <p:spPr>
              <a:xfrm rot="18939077">
                <a:off x="3797300" y="3110969"/>
                <a:ext cx="1003300" cy="249770"/>
              </a:xfrm>
              <a:prstGeom prst="rightArrow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Google Shape;248;p7"/>
          <p:cNvSpPr txBox="1">
            <a:spLocks/>
          </p:cNvSpPr>
          <p:nvPr/>
        </p:nvSpPr>
        <p:spPr>
          <a:xfrm>
            <a:off x="696685" y="208479"/>
            <a:ext cx="4943598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 smtClean="0"/>
              <a:t>3. </a:t>
            </a:r>
            <a:r>
              <a:rPr lang="ko-KR" altLang="en-US" sz="3000" b="1" dirty="0" smtClean="0"/>
              <a:t>플레이 순환 </a:t>
            </a:r>
            <a:r>
              <a:rPr lang="ko-KR" altLang="en-US" sz="3000" b="1" dirty="0" smtClean="0"/>
              <a:t>구조 </a:t>
            </a:r>
            <a:endParaRPr lang="en-US" altLang="ko-KR" sz="2000" dirty="0" smtClean="0"/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44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248;p7"/>
          <p:cNvSpPr txBox="1">
            <a:spLocks/>
          </p:cNvSpPr>
          <p:nvPr/>
        </p:nvSpPr>
        <p:spPr>
          <a:xfrm>
            <a:off x="1293554" y="1183336"/>
            <a:ext cx="1787655" cy="5157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ko-KR" altLang="en-US" sz="2400" b="1" dirty="0" smtClean="0"/>
              <a:t>진행</a:t>
            </a:r>
            <a:endParaRPr lang="en-US" altLang="ko-KR" sz="2400" b="1" dirty="0" smtClean="0"/>
          </a:p>
        </p:txBody>
      </p:sp>
      <p:sp>
        <p:nvSpPr>
          <p:cNvPr id="20" name="Google Shape;248;p7"/>
          <p:cNvSpPr txBox="1">
            <a:spLocks/>
          </p:cNvSpPr>
          <p:nvPr/>
        </p:nvSpPr>
        <p:spPr>
          <a:xfrm>
            <a:off x="3817720" y="1183336"/>
            <a:ext cx="1787655" cy="5157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ko-KR" altLang="en-US" sz="2400" b="1" dirty="0" smtClean="0"/>
              <a:t>보상</a:t>
            </a:r>
            <a:endParaRPr lang="ko-KR" altLang="en-US" sz="2400" b="1" dirty="0"/>
          </a:p>
        </p:txBody>
      </p:sp>
      <p:sp>
        <p:nvSpPr>
          <p:cNvPr id="21" name="Google Shape;248;p7"/>
          <p:cNvSpPr txBox="1">
            <a:spLocks/>
          </p:cNvSpPr>
          <p:nvPr/>
        </p:nvSpPr>
        <p:spPr>
          <a:xfrm>
            <a:off x="8866049" y="1180748"/>
            <a:ext cx="1787655" cy="5157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ko-KR" altLang="en-US" sz="2400" b="1" dirty="0" smtClean="0"/>
              <a:t>결과</a:t>
            </a:r>
            <a:endParaRPr lang="ko-KR" altLang="en-US" sz="2400" b="1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966788" y="1779805"/>
            <a:ext cx="2438400" cy="2637478"/>
          </a:xfrm>
          <a:prstGeom prst="round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 smtClean="0"/>
          </a:p>
          <a:p>
            <a:pPr algn="ctr"/>
            <a:r>
              <a:rPr lang="ko-KR" altLang="en-US" sz="2400" b="1" dirty="0" smtClean="0"/>
              <a:t>육성</a:t>
            </a:r>
            <a:endParaRPr lang="en-US" altLang="ko-KR" sz="2400" b="1" dirty="0" smtClean="0"/>
          </a:p>
          <a:p>
            <a:pPr algn="ctr"/>
            <a:endParaRPr lang="en-US" altLang="ko-KR" sz="2000" b="1" dirty="0"/>
          </a:p>
          <a:p>
            <a:pPr algn="ctr"/>
            <a:endParaRPr lang="en-US" altLang="ko-KR" sz="2000" b="1" dirty="0" smtClean="0"/>
          </a:p>
          <a:p>
            <a:pPr algn="ctr"/>
            <a:endParaRPr lang="en-US" altLang="ko-KR" sz="2000" b="1" dirty="0"/>
          </a:p>
          <a:p>
            <a:pPr algn="ctr"/>
            <a:endParaRPr lang="en-US" altLang="ko-KR" sz="2000" b="1" dirty="0" smtClean="0"/>
          </a:p>
          <a:p>
            <a:pPr algn="ctr"/>
            <a:endParaRPr lang="en-US" altLang="ko-KR" sz="2000" b="1" dirty="0"/>
          </a:p>
          <a:p>
            <a:pPr algn="ctr"/>
            <a:endParaRPr lang="en-US" altLang="ko-KR" sz="2000" b="1" dirty="0" smtClean="0"/>
          </a:p>
          <a:p>
            <a:pPr algn="ctr"/>
            <a:endParaRPr lang="en-US" altLang="ko-KR" sz="2000" b="1" dirty="0"/>
          </a:p>
          <a:p>
            <a:pPr algn="ctr"/>
            <a:endParaRPr lang="ko-KR" altLang="en-US" sz="2000" b="1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3626446" y="2802426"/>
            <a:ext cx="2170205" cy="859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생활 </a:t>
            </a:r>
            <a:r>
              <a:rPr lang="ko-KR" altLang="en-US" sz="2000" b="1" dirty="0" err="1" smtClean="0"/>
              <a:t>능력치</a:t>
            </a:r>
            <a:r>
              <a:rPr lang="ko-KR" altLang="en-US" sz="2000" b="1" dirty="0" smtClean="0"/>
              <a:t> 성장</a:t>
            </a:r>
            <a:endParaRPr lang="ko-KR" altLang="en-US" sz="200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6150610" y="2800475"/>
            <a:ext cx="2170205" cy="859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스토리 진행</a:t>
            </a:r>
            <a:endParaRPr lang="ko-KR" altLang="en-US" sz="2000" b="1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3626446" y="1779804"/>
            <a:ext cx="2170205" cy="859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mtClean="0"/>
              <a:t>재화</a:t>
            </a:r>
            <a:endParaRPr lang="ko-KR" altLang="en-US" sz="2000" b="1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3626446" y="4817592"/>
            <a:ext cx="2170205" cy="859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 smtClean="0"/>
              <a:t>재료템</a:t>
            </a:r>
            <a:endParaRPr lang="ko-KR" altLang="en-US" sz="2000" b="1" dirty="0"/>
          </a:p>
        </p:txBody>
      </p:sp>
      <p:cxnSp>
        <p:nvCxnSpPr>
          <p:cNvPr id="3" name="직선 화살표 연결선 2"/>
          <p:cNvCxnSpPr>
            <a:stCxn id="93" idx="3"/>
            <a:endCxn id="23" idx="1"/>
          </p:cNvCxnSpPr>
          <p:nvPr/>
        </p:nvCxnSpPr>
        <p:spPr>
          <a:xfrm>
            <a:off x="3272484" y="2705817"/>
            <a:ext cx="353962" cy="526439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>
            <a:stCxn id="93" idx="3"/>
            <a:endCxn id="26" idx="1"/>
          </p:cNvCxnSpPr>
          <p:nvPr/>
        </p:nvCxnSpPr>
        <p:spPr>
          <a:xfrm flipV="1">
            <a:off x="3272484" y="2209634"/>
            <a:ext cx="353962" cy="496183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endCxn id="44" idx="1"/>
          </p:cNvCxnSpPr>
          <p:nvPr/>
        </p:nvCxnSpPr>
        <p:spPr>
          <a:xfrm>
            <a:off x="3272484" y="3793244"/>
            <a:ext cx="353962" cy="42983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8674776" y="1776127"/>
            <a:ext cx="2170205" cy="859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상위 </a:t>
            </a:r>
            <a:r>
              <a:rPr lang="ko-KR" altLang="en-US" sz="2000" b="1" dirty="0" err="1" smtClean="0"/>
              <a:t>스케쥴</a:t>
            </a:r>
            <a:r>
              <a:rPr lang="ko-KR" altLang="en-US" sz="2000" b="1" dirty="0" smtClean="0"/>
              <a:t> 개방</a:t>
            </a:r>
            <a:endParaRPr lang="ko-KR" altLang="en-US" sz="2000" b="1" dirty="0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6150611" y="1776127"/>
            <a:ext cx="2170205" cy="859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mtClean="0"/>
              <a:t>도시 </a:t>
            </a:r>
            <a:r>
              <a:rPr lang="ko-KR" altLang="en-US" sz="2000" b="1" dirty="0" err="1" smtClean="0"/>
              <a:t>레벨업</a:t>
            </a:r>
            <a:endParaRPr lang="ko-KR" altLang="en-US" sz="2000" b="1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6150611" y="4817592"/>
            <a:ext cx="2170205" cy="859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아이템 제작</a:t>
            </a:r>
            <a:endParaRPr lang="ko-KR" altLang="en-US" sz="2000" b="1" dirty="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3626446" y="3793244"/>
            <a:ext cx="2170205" cy="859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전투 </a:t>
            </a:r>
            <a:r>
              <a:rPr lang="ko-KR" altLang="en-US" sz="2000" b="1" dirty="0" err="1" smtClean="0"/>
              <a:t>능력치</a:t>
            </a:r>
            <a:r>
              <a:rPr lang="ko-KR" altLang="en-US" sz="2000" b="1" dirty="0" smtClean="0"/>
              <a:t> 성장</a:t>
            </a:r>
            <a:endParaRPr lang="ko-KR" altLang="en-US" sz="2000" b="1" dirty="0"/>
          </a:p>
        </p:txBody>
      </p:sp>
      <p:cxnSp>
        <p:nvCxnSpPr>
          <p:cNvPr id="49" name="직선 화살표 연결선 48"/>
          <p:cNvCxnSpPr>
            <a:stCxn id="23" idx="3"/>
            <a:endCxn id="24" idx="1"/>
          </p:cNvCxnSpPr>
          <p:nvPr/>
        </p:nvCxnSpPr>
        <p:spPr>
          <a:xfrm flipV="1">
            <a:off x="5796651" y="3230305"/>
            <a:ext cx="353959" cy="1951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26" idx="3"/>
            <a:endCxn id="41" idx="1"/>
          </p:cNvCxnSpPr>
          <p:nvPr/>
        </p:nvCxnSpPr>
        <p:spPr>
          <a:xfrm flipV="1">
            <a:off x="5796651" y="2205957"/>
            <a:ext cx="353960" cy="3677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35" idx="3"/>
            <a:endCxn id="42" idx="1"/>
          </p:cNvCxnSpPr>
          <p:nvPr/>
        </p:nvCxnSpPr>
        <p:spPr>
          <a:xfrm>
            <a:off x="5796651" y="5247422"/>
            <a:ext cx="353960" cy="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/>
          <p:cNvSpPr/>
          <p:nvPr/>
        </p:nvSpPr>
        <p:spPr>
          <a:xfrm>
            <a:off x="8674775" y="4817592"/>
            <a:ext cx="2170205" cy="859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강해짐</a:t>
            </a:r>
            <a:endParaRPr lang="ko-KR" altLang="en-US" sz="2000" b="1" dirty="0"/>
          </a:p>
        </p:txBody>
      </p:sp>
      <p:cxnSp>
        <p:nvCxnSpPr>
          <p:cNvPr id="68" name="꺾인 연결선 67"/>
          <p:cNvCxnSpPr>
            <a:endCxn id="18" idx="1"/>
          </p:cNvCxnSpPr>
          <p:nvPr/>
        </p:nvCxnSpPr>
        <p:spPr>
          <a:xfrm rot="10800000" flipV="1">
            <a:off x="966788" y="2205956"/>
            <a:ext cx="9963150" cy="892588"/>
          </a:xfrm>
          <a:prstGeom prst="bentConnector5">
            <a:avLst>
              <a:gd name="adj1" fmla="val -3442"/>
              <a:gd name="adj2" fmla="val 427020"/>
              <a:gd name="adj3" fmla="val 10411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66" idx="3"/>
          </p:cNvCxnSpPr>
          <p:nvPr/>
        </p:nvCxnSpPr>
        <p:spPr>
          <a:xfrm>
            <a:off x="10844980" y="5247422"/>
            <a:ext cx="38023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Google Shape;248;p7"/>
          <p:cNvSpPr txBox="1">
            <a:spLocks/>
          </p:cNvSpPr>
          <p:nvPr/>
        </p:nvSpPr>
        <p:spPr>
          <a:xfrm>
            <a:off x="6341884" y="1183336"/>
            <a:ext cx="1787655" cy="5157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ko-KR" altLang="en-US" sz="2400" b="1" dirty="0" smtClean="0"/>
              <a:t>보상 활용</a:t>
            </a:r>
            <a:endParaRPr lang="ko-KR" altLang="en-US" sz="2400" b="1" dirty="0"/>
          </a:p>
        </p:txBody>
      </p:sp>
      <p:cxnSp>
        <p:nvCxnSpPr>
          <p:cNvPr id="78" name="직선 화살표 연결선 77"/>
          <p:cNvCxnSpPr>
            <a:stCxn id="41" idx="3"/>
            <a:endCxn id="40" idx="1"/>
          </p:cNvCxnSpPr>
          <p:nvPr/>
        </p:nvCxnSpPr>
        <p:spPr>
          <a:xfrm>
            <a:off x="8320816" y="2205957"/>
            <a:ext cx="353960" cy="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42" idx="3"/>
            <a:endCxn id="66" idx="1"/>
          </p:cNvCxnSpPr>
          <p:nvPr/>
        </p:nvCxnSpPr>
        <p:spPr>
          <a:xfrm>
            <a:off x="8320816" y="5247422"/>
            <a:ext cx="353959" cy="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/>
          <p:nvPr/>
        </p:nvCxnSpPr>
        <p:spPr>
          <a:xfrm flipV="1">
            <a:off x="10844978" y="3216621"/>
            <a:ext cx="380233" cy="110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모서리가 둥근 직사각형 92"/>
          <p:cNvSpPr/>
          <p:nvPr/>
        </p:nvSpPr>
        <p:spPr>
          <a:xfrm>
            <a:off x="1102279" y="2275987"/>
            <a:ext cx="2170205" cy="859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 smtClean="0"/>
              <a:t>스케쥴</a:t>
            </a:r>
            <a:endParaRPr lang="ko-KR" altLang="en-US" sz="2000" b="1" dirty="0"/>
          </a:p>
        </p:txBody>
      </p:sp>
      <p:sp>
        <p:nvSpPr>
          <p:cNvPr id="98" name="모서리가 둥근 직사각형 97"/>
          <p:cNvSpPr/>
          <p:nvPr/>
        </p:nvSpPr>
        <p:spPr>
          <a:xfrm>
            <a:off x="1102279" y="3302704"/>
            <a:ext cx="2170205" cy="859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전투</a:t>
            </a:r>
            <a:endParaRPr lang="ko-KR" altLang="en-US" sz="2000" b="1" dirty="0"/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3626446" y="2799838"/>
            <a:ext cx="2170205" cy="85966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생활 </a:t>
            </a:r>
            <a:r>
              <a:rPr lang="ko-KR" altLang="en-US" sz="2000" b="1" dirty="0" err="1" smtClean="0"/>
              <a:t>능력치</a:t>
            </a:r>
            <a:r>
              <a:rPr lang="ko-KR" altLang="en-US" sz="2000" b="1" dirty="0" smtClean="0"/>
              <a:t> 성장</a:t>
            </a:r>
            <a:endParaRPr lang="ko-KR" altLang="en-US" sz="2000" b="1" dirty="0"/>
          </a:p>
        </p:txBody>
      </p:sp>
      <p:sp>
        <p:nvSpPr>
          <p:cNvPr id="124" name="모서리가 둥근 직사각형 123"/>
          <p:cNvSpPr/>
          <p:nvPr/>
        </p:nvSpPr>
        <p:spPr>
          <a:xfrm>
            <a:off x="6150610" y="2797887"/>
            <a:ext cx="2170205" cy="85966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스토리 진행</a:t>
            </a:r>
            <a:endParaRPr lang="ko-KR" altLang="en-US" sz="2000" b="1" dirty="0"/>
          </a:p>
        </p:txBody>
      </p:sp>
      <p:sp>
        <p:nvSpPr>
          <p:cNvPr id="125" name="모서리가 둥근 직사각형 124"/>
          <p:cNvSpPr/>
          <p:nvPr/>
        </p:nvSpPr>
        <p:spPr>
          <a:xfrm>
            <a:off x="3626446" y="1777216"/>
            <a:ext cx="2170205" cy="85966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재화 획득</a:t>
            </a:r>
            <a:endParaRPr lang="ko-KR" altLang="en-US" sz="2000" b="1" dirty="0"/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3626446" y="4815004"/>
            <a:ext cx="2170205" cy="85966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재료 아이템 획득</a:t>
            </a:r>
            <a:endParaRPr lang="ko-KR" altLang="en-US" sz="2000" b="1" dirty="0"/>
          </a:p>
        </p:txBody>
      </p:sp>
      <p:sp>
        <p:nvSpPr>
          <p:cNvPr id="127" name="모서리가 둥근 직사각형 126"/>
          <p:cNvSpPr/>
          <p:nvPr/>
        </p:nvSpPr>
        <p:spPr>
          <a:xfrm>
            <a:off x="8674776" y="1773539"/>
            <a:ext cx="2170205" cy="85966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상위 </a:t>
            </a:r>
            <a:r>
              <a:rPr lang="ko-KR" altLang="en-US" sz="2000" b="1" dirty="0" err="1" smtClean="0"/>
              <a:t>스케쥴</a:t>
            </a:r>
            <a:r>
              <a:rPr lang="ko-KR" altLang="en-US" sz="2000" b="1" dirty="0" smtClean="0"/>
              <a:t> 개방</a:t>
            </a:r>
            <a:endParaRPr lang="ko-KR" altLang="en-US" sz="2000" b="1" dirty="0"/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6150611" y="1773539"/>
            <a:ext cx="2170205" cy="8596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연구시설 개방</a:t>
            </a:r>
            <a:endParaRPr lang="ko-KR" altLang="en-US" sz="2000" b="1" dirty="0"/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6150611" y="4815004"/>
            <a:ext cx="2170205" cy="85966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아이템 제작</a:t>
            </a:r>
            <a:endParaRPr lang="ko-KR" altLang="en-US" sz="2000" b="1" dirty="0"/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3626446" y="3790656"/>
            <a:ext cx="2170205" cy="85966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전투 </a:t>
            </a:r>
            <a:r>
              <a:rPr lang="ko-KR" altLang="en-US" sz="2000" b="1" dirty="0" err="1" smtClean="0"/>
              <a:t>능력치</a:t>
            </a:r>
            <a:r>
              <a:rPr lang="ko-KR" altLang="en-US" sz="2000" b="1" dirty="0" smtClean="0"/>
              <a:t> 성장</a:t>
            </a:r>
            <a:endParaRPr lang="ko-KR" altLang="en-US" sz="2000" b="1" dirty="0"/>
          </a:p>
        </p:txBody>
      </p:sp>
      <p:sp>
        <p:nvSpPr>
          <p:cNvPr id="131" name="모서리가 둥근 직사각형 130"/>
          <p:cNvSpPr/>
          <p:nvPr/>
        </p:nvSpPr>
        <p:spPr>
          <a:xfrm>
            <a:off x="8674775" y="4815004"/>
            <a:ext cx="2170205" cy="85966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 smtClean="0"/>
              <a:t>스케쥴</a:t>
            </a:r>
            <a:r>
              <a:rPr lang="ko-KR" altLang="en-US" sz="2000" b="1" dirty="0" smtClean="0"/>
              <a:t> 효율 증가</a:t>
            </a:r>
            <a:endParaRPr lang="ko-KR" altLang="en-US" sz="2000" b="1" dirty="0"/>
          </a:p>
        </p:txBody>
      </p:sp>
      <p:sp>
        <p:nvSpPr>
          <p:cNvPr id="132" name="모서리가 둥근 직사각형 131"/>
          <p:cNvSpPr/>
          <p:nvPr/>
        </p:nvSpPr>
        <p:spPr>
          <a:xfrm>
            <a:off x="1102279" y="2273399"/>
            <a:ext cx="2170205" cy="85966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 smtClean="0"/>
              <a:t>스케쥴</a:t>
            </a:r>
            <a:endParaRPr lang="ko-KR" altLang="en-US" sz="2000" b="1" dirty="0"/>
          </a:p>
        </p:txBody>
      </p:sp>
      <p:sp>
        <p:nvSpPr>
          <p:cNvPr id="133" name="모서리가 둥근 직사각형 132"/>
          <p:cNvSpPr/>
          <p:nvPr/>
        </p:nvSpPr>
        <p:spPr>
          <a:xfrm>
            <a:off x="1102279" y="3300116"/>
            <a:ext cx="2170205" cy="85966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전투</a:t>
            </a:r>
            <a:endParaRPr lang="ko-KR" altLang="en-US" sz="2000" b="1" dirty="0"/>
          </a:p>
        </p:txBody>
      </p:sp>
      <p:cxnSp>
        <p:nvCxnSpPr>
          <p:cNvPr id="53" name="직선 화살표 연결선 52"/>
          <p:cNvCxnSpPr>
            <a:stCxn id="26" idx="3"/>
            <a:endCxn id="42" idx="1"/>
          </p:cNvCxnSpPr>
          <p:nvPr/>
        </p:nvCxnSpPr>
        <p:spPr>
          <a:xfrm>
            <a:off x="5796651" y="2209634"/>
            <a:ext cx="353960" cy="3037788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44" idx="3"/>
            <a:endCxn id="24" idx="1"/>
          </p:cNvCxnSpPr>
          <p:nvPr/>
        </p:nvCxnSpPr>
        <p:spPr>
          <a:xfrm flipV="1">
            <a:off x="5796651" y="3230305"/>
            <a:ext cx="353959" cy="992769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98" idx="3"/>
            <a:endCxn id="35" idx="1"/>
          </p:cNvCxnSpPr>
          <p:nvPr/>
        </p:nvCxnSpPr>
        <p:spPr>
          <a:xfrm>
            <a:off x="3272484" y="3732534"/>
            <a:ext cx="353962" cy="1514888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모서리가 둥근 직사각형 45"/>
          <p:cNvSpPr/>
          <p:nvPr/>
        </p:nvSpPr>
        <p:spPr>
          <a:xfrm>
            <a:off x="8674772" y="3798280"/>
            <a:ext cx="2170205" cy="85966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전투 효율 증가</a:t>
            </a:r>
          </a:p>
        </p:txBody>
      </p:sp>
      <p:cxnSp>
        <p:nvCxnSpPr>
          <p:cNvPr id="48" name="직선 화살표 연결선 47"/>
          <p:cNvCxnSpPr>
            <a:stCxn id="130" idx="3"/>
            <a:endCxn id="46" idx="1"/>
          </p:cNvCxnSpPr>
          <p:nvPr/>
        </p:nvCxnSpPr>
        <p:spPr>
          <a:xfrm>
            <a:off x="5796651" y="4220486"/>
            <a:ext cx="2878121" cy="7624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42" idx="3"/>
            <a:endCxn id="46" idx="1"/>
          </p:cNvCxnSpPr>
          <p:nvPr/>
        </p:nvCxnSpPr>
        <p:spPr>
          <a:xfrm flipV="1">
            <a:off x="8320816" y="4228110"/>
            <a:ext cx="353956" cy="1019312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10844978" y="4217897"/>
            <a:ext cx="38023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모서리가 둥근 직사각형 56"/>
          <p:cNvSpPr/>
          <p:nvPr/>
        </p:nvSpPr>
        <p:spPr>
          <a:xfrm>
            <a:off x="8674772" y="2794614"/>
            <a:ext cx="2170205" cy="85966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상위 전투 개방</a:t>
            </a:r>
            <a:endParaRPr lang="ko-KR" altLang="en-US" sz="2000" b="1" dirty="0"/>
          </a:p>
        </p:txBody>
      </p:sp>
      <p:cxnSp>
        <p:nvCxnSpPr>
          <p:cNvPr id="59" name="직선 화살표 연결선 58"/>
          <p:cNvCxnSpPr>
            <a:stCxn id="24" idx="3"/>
            <a:endCxn id="57" idx="1"/>
          </p:cNvCxnSpPr>
          <p:nvPr/>
        </p:nvCxnSpPr>
        <p:spPr>
          <a:xfrm flipV="1">
            <a:off x="8320815" y="3224444"/>
            <a:ext cx="353957" cy="5861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smtClean="0"/>
              <a:t>3. </a:t>
            </a:r>
            <a:r>
              <a:rPr lang="ko-KR" altLang="en-US" sz="3000" b="1" smtClean="0"/>
              <a:t>플레이 순환 구조</a:t>
            </a:r>
            <a:endParaRPr lang="en-US" altLang="ko-KR" sz="2000" dirty="0" smtClean="0"/>
          </a:p>
        </p:txBody>
      </p:sp>
      <p:sp>
        <p:nvSpPr>
          <p:cNvPr id="55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5083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248;p7"/>
          <p:cNvSpPr txBox="1">
            <a:spLocks/>
          </p:cNvSpPr>
          <p:nvPr/>
        </p:nvSpPr>
        <p:spPr>
          <a:xfrm>
            <a:off x="1293554" y="1183336"/>
            <a:ext cx="1787655" cy="5157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ko-KR" altLang="en-US" sz="2400" b="1" dirty="0" smtClean="0"/>
              <a:t>진행</a:t>
            </a:r>
            <a:endParaRPr lang="en-US" altLang="ko-KR" sz="2400" b="1" dirty="0" smtClean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966788" y="1779805"/>
            <a:ext cx="2438400" cy="2637478"/>
          </a:xfrm>
          <a:prstGeom prst="round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 smtClean="0"/>
          </a:p>
          <a:p>
            <a:pPr algn="ctr"/>
            <a:r>
              <a:rPr lang="ko-KR" altLang="en-US" sz="2400" b="1" dirty="0" smtClean="0"/>
              <a:t>육성</a:t>
            </a:r>
            <a:endParaRPr lang="en-US" altLang="ko-KR" sz="2400" b="1" dirty="0" smtClean="0"/>
          </a:p>
          <a:p>
            <a:pPr algn="ctr"/>
            <a:endParaRPr lang="en-US" altLang="ko-KR" sz="2000" b="1" dirty="0"/>
          </a:p>
          <a:p>
            <a:pPr algn="ctr"/>
            <a:endParaRPr lang="en-US" altLang="ko-KR" sz="2000" b="1" dirty="0" smtClean="0"/>
          </a:p>
          <a:p>
            <a:pPr algn="ctr"/>
            <a:endParaRPr lang="en-US" altLang="ko-KR" sz="2000" b="1" dirty="0"/>
          </a:p>
          <a:p>
            <a:pPr algn="ctr"/>
            <a:endParaRPr lang="en-US" altLang="ko-KR" sz="2000" b="1" dirty="0" smtClean="0"/>
          </a:p>
          <a:p>
            <a:pPr algn="ctr"/>
            <a:endParaRPr lang="en-US" altLang="ko-KR" sz="2000" b="1" dirty="0"/>
          </a:p>
          <a:p>
            <a:pPr algn="ctr"/>
            <a:endParaRPr lang="en-US" altLang="ko-KR" sz="2000" b="1" dirty="0" smtClean="0"/>
          </a:p>
          <a:p>
            <a:pPr algn="ctr"/>
            <a:endParaRPr lang="en-US" altLang="ko-KR" sz="2000" b="1" dirty="0"/>
          </a:p>
          <a:p>
            <a:pPr algn="ctr"/>
            <a:endParaRPr lang="ko-KR" altLang="en-US" sz="2000" b="1" dirty="0"/>
          </a:p>
        </p:txBody>
      </p:sp>
      <p:sp>
        <p:nvSpPr>
          <p:cNvPr id="93" name="모서리가 둥근 직사각형 92"/>
          <p:cNvSpPr/>
          <p:nvPr/>
        </p:nvSpPr>
        <p:spPr>
          <a:xfrm>
            <a:off x="1102279" y="2275987"/>
            <a:ext cx="2170205" cy="859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 smtClean="0"/>
              <a:t>스케쥴</a:t>
            </a:r>
            <a:endParaRPr lang="ko-KR" altLang="en-US" sz="2000" b="1" dirty="0"/>
          </a:p>
        </p:txBody>
      </p:sp>
      <p:sp>
        <p:nvSpPr>
          <p:cNvPr id="98" name="모서리가 둥근 직사각형 97"/>
          <p:cNvSpPr/>
          <p:nvPr/>
        </p:nvSpPr>
        <p:spPr>
          <a:xfrm>
            <a:off x="1102279" y="3302704"/>
            <a:ext cx="2170205" cy="859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전투</a:t>
            </a:r>
            <a:endParaRPr lang="ko-KR" altLang="en-US" sz="2000" b="1" dirty="0"/>
          </a:p>
        </p:txBody>
      </p:sp>
      <p:sp>
        <p:nvSpPr>
          <p:cNvPr id="132" name="모서리가 둥근 직사각형 131"/>
          <p:cNvSpPr/>
          <p:nvPr/>
        </p:nvSpPr>
        <p:spPr>
          <a:xfrm>
            <a:off x="1102279" y="2273399"/>
            <a:ext cx="2170205" cy="85966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 smtClean="0"/>
              <a:t>스케쥴</a:t>
            </a:r>
            <a:endParaRPr lang="ko-KR" altLang="en-US" sz="2000" b="1" dirty="0"/>
          </a:p>
        </p:txBody>
      </p:sp>
      <p:sp>
        <p:nvSpPr>
          <p:cNvPr id="133" name="모서리가 둥근 직사각형 132"/>
          <p:cNvSpPr/>
          <p:nvPr/>
        </p:nvSpPr>
        <p:spPr>
          <a:xfrm>
            <a:off x="1102279" y="3300116"/>
            <a:ext cx="2170205" cy="85966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전투</a:t>
            </a:r>
            <a:endParaRPr lang="ko-KR" altLang="en-US" sz="2000" b="1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 smtClean="0"/>
              <a:t>3. </a:t>
            </a:r>
            <a:r>
              <a:rPr lang="ko-KR" altLang="en-US" sz="3000" b="1" dirty="0" smtClean="0"/>
              <a:t>플레이 순환 구조</a:t>
            </a:r>
            <a:endParaRPr lang="en-US" altLang="ko-KR" sz="2000" dirty="0" smtClean="0"/>
          </a:p>
        </p:txBody>
      </p:sp>
      <p:sp>
        <p:nvSpPr>
          <p:cNvPr id="55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4302679" y="3300116"/>
            <a:ext cx="2170205" cy="85966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전투</a:t>
            </a:r>
            <a:endParaRPr lang="ko-KR" altLang="en-US" sz="2000" b="1" dirty="0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4302678" y="4367009"/>
            <a:ext cx="2170205" cy="85966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mtClean="0"/>
              <a:t>내구도 손해</a:t>
            </a:r>
            <a:endParaRPr lang="ko-KR" altLang="en-US" sz="2000" b="1" dirty="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7722153" y="3395459"/>
            <a:ext cx="2170205" cy="85966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 smtClean="0"/>
              <a:t>엔딩</a:t>
            </a:r>
            <a:endParaRPr lang="ko-KR" altLang="en-US" sz="2000" b="1" dirty="0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7722153" y="2273399"/>
            <a:ext cx="2170205" cy="85966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mtClean="0"/>
              <a:t>지속 도전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08097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396427" y="2046690"/>
            <a:ext cx="11399146" cy="1509310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524000" y="2239963"/>
            <a:ext cx="9144000" cy="1189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4. </a:t>
            </a:r>
            <a:r>
              <a:rPr lang="ko-KR" altLang="en-US" sz="4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게임 진행 </a:t>
            </a:r>
            <a:r>
              <a:rPr lang="ko-KR" altLang="en-US" sz="4800" b="1" dirty="0" err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플로우</a:t>
            </a:r>
            <a:endParaRPr lang="ko-KR" altLang="en-US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3293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248;p7"/>
          <p:cNvSpPr txBox="1">
            <a:spLocks/>
          </p:cNvSpPr>
          <p:nvPr/>
        </p:nvSpPr>
        <p:spPr>
          <a:xfrm>
            <a:off x="696684" y="10902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타이틀 화면을 거치면 도착하는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홈 화면</a:t>
            </a:r>
            <a:endParaRPr lang="en-US" altLang="ko-KR" sz="2400" b="1" u="sng" dirty="0">
              <a:solidFill>
                <a:schemeClr val="accent4">
                  <a:lumMod val="60000"/>
                  <a:lumOff val="40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홈 화면 확인 시 </a:t>
            </a:r>
            <a:r>
              <a:rPr lang="ko-KR" altLang="en-US" sz="2400" b="1" u="sng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제한 기간이 존재한다</a:t>
            </a:r>
            <a:r>
              <a:rPr lang="en-US" altLang="ko-KR" sz="2400" b="1" u="sng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98" name="모서리가 둥근 직사각형 97"/>
          <p:cNvSpPr/>
          <p:nvPr/>
        </p:nvSpPr>
        <p:spPr>
          <a:xfrm>
            <a:off x="2143760" y="2062811"/>
            <a:ext cx="8046180" cy="4346876"/>
          </a:xfrm>
          <a:prstGeom prst="roundRect">
            <a:avLst>
              <a:gd name="adj" fmla="val 747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916" y="1994962"/>
            <a:ext cx="8045024" cy="45253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344" y="4745194"/>
            <a:ext cx="1051990" cy="1336904"/>
          </a:xfrm>
          <a:prstGeom prst="rect">
            <a:avLst/>
          </a:prstGeom>
        </p:spPr>
      </p:pic>
      <p:sp>
        <p:nvSpPr>
          <p:cNvPr id="94" name="직사각형 93"/>
          <p:cNvSpPr/>
          <p:nvPr/>
        </p:nvSpPr>
        <p:spPr>
          <a:xfrm>
            <a:off x="9355506" y="2179127"/>
            <a:ext cx="617726" cy="24040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smtClean="0">
                <a:solidFill>
                  <a:sysClr val="windowText" lastClr="000000"/>
                </a:solidFill>
              </a:rPr>
              <a:t>옵션</a:t>
            </a:r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512522" y="2179127"/>
            <a:ext cx="3426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크레딧</a:t>
            </a:r>
            <a:r>
              <a:rPr lang="ko-KR" altLang="en-US" sz="12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2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1000         </a:t>
            </a:r>
            <a:r>
              <a:rPr lang="ko-KR" altLang="en-US" sz="12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코어</a:t>
            </a:r>
            <a:r>
              <a:rPr lang="en-US" altLang="ko-KR" sz="12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1000</a:t>
            </a:r>
            <a:endParaRPr lang="ko-KR" altLang="en-US" sz="12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2385148" y="2123461"/>
            <a:ext cx="2014074" cy="5390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안드로시아</a:t>
            </a:r>
            <a:endParaRPr lang="en-US" altLang="ko-KR" sz="1100" b="1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1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다음 </a:t>
            </a:r>
            <a:r>
              <a:rPr lang="ko-KR" altLang="en-US" sz="1100" b="1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메인테넌스까지</a:t>
            </a:r>
            <a:r>
              <a:rPr lang="ko-KR" altLang="en-US" sz="11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1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10</a:t>
            </a:r>
            <a:r>
              <a:rPr lang="en-US" altLang="ko-KR" sz="11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1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개월</a:t>
            </a:r>
            <a:endParaRPr lang="ko-KR" altLang="en-US" sz="11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7909413" y="5899134"/>
            <a:ext cx="432680" cy="365942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홈</a:t>
            </a:r>
            <a:endParaRPr lang="ko-KR" altLang="en-US" sz="11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8415862" y="5899128"/>
            <a:ext cx="450978" cy="365942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스케쥴</a:t>
            </a:r>
            <a:endParaRPr lang="ko-KR" altLang="en-US" sz="10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8940609" y="5899128"/>
            <a:ext cx="450978" cy="365942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연구소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9465356" y="5899127"/>
            <a:ext cx="450978" cy="365942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아이템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 smtClean="0"/>
              <a:t>4. </a:t>
            </a:r>
            <a:r>
              <a:rPr lang="ko-KR" altLang="en-US" sz="3000" b="1" dirty="0" smtClean="0"/>
              <a:t>게임 진행 </a:t>
            </a:r>
            <a:r>
              <a:rPr lang="ko-KR" altLang="en-US" sz="3000" b="1" dirty="0" err="1" smtClean="0"/>
              <a:t>플로우</a:t>
            </a:r>
            <a:endParaRPr lang="en-US" altLang="ko-KR" sz="2000" dirty="0" smtClean="0"/>
          </a:p>
        </p:txBody>
      </p:sp>
      <p:sp>
        <p:nvSpPr>
          <p:cNvPr id="15" name="직사각형 14"/>
          <p:cNvSpPr/>
          <p:nvPr/>
        </p:nvSpPr>
        <p:spPr>
          <a:xfrm>
            <a:off x="8624480" y="2179127"/>
            <a:ext cx="617726" cy="24040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ysClr val="windowText" lastClr="000000"/>
                </a:solidFill>
              </a:rPr>
              <a:t>우편함</a:t>
            </a:r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2385148" y="2123461"/>
            <a:ext cx="2014074" cy="53905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7723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248;p7"/>
          <p:cNvSpPr txBox="1">
            <a:spLocks/>
          </p:cNvSpPr>
          <p:nvPr/>
        </p:nvSpPr>
        <p:spPr>
          <a:xfrm>
            <a:off x="696684" y="10902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b="1" u="sng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</a:t>
            </a:r>
            <a:r>
              <a:rPr lang="ko-KR" altLang="en-US" sz="24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을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통해 육성 플레이 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시작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98" name="모서리가 둥근 직사각형 97"/>
          <p:cNvSpPr/>
          <p:nvPr/>
        </p:nvSpPr>
        <p:spPr>
          <a:xfrm>
            <a:off x="2143760" y="2062811"/>
            <a:ext cx="8046180" cy="4346876"/>
          </a:xfrm>
          <a:prstGeom prst="roundRect">
            <a:avLst>
              <a:gd name="adj" fmla="val 747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916" y="1994962"/>
            <a:ext cx="8045024" cy="45253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344" y="4745194"/>
            <a:ext cx="1051990" cy="1336904"/>
          </a:xfrm>
          <a:prstGeom prst="rect">
            <a:avLst/>
          </a:prstGeom>
        </p:spPr>
      </p:pic>
      <p:sp>
        <p:nvSpPr>
          <p:cNvPr id="94" name="직사각형 93"/>
          <p:cNvSpPr/>
          <p:nvPr/>
        </p:nvSpPr>
        <p:spPr>
          <a:xfrm>
            <a:off x="9355506" y="2179127"/>
            <a:ext cx="617726" cy="24040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smtClean="0">
                <a:solidFill>
                  <a:sysClr val="windowText" lastClr="000000"/>
                </a:solidFill>
              </a:rPr>
              <a:t>옵션</a:t>
            </a:r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512522" y="2179127"/>
            <a:ext cx="3426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크레딧</a:t>
            </a:r>
            <a:r>
              <a:rPr lang="ko-KR" altLang="en-US" sz="12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2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1000         </a:t>
            </a:r>
            <a:r>
              <a:rPr lang="ko-KR" altLang="en-US" sz="12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코어</a:t>
            </a:r>
            <a:r>
              <a:rPr lang="en-US" altLang="ko-KR" sz="12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1000</a:t>
            </a:r>
            <a:endParaRPr lang="ko-KR" altLang="en-US" sz="12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2385148" y="2123461"/>
            <a:ext cx="2014074" cy="5390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안드로시아</a:t>
            </a:r>
            <a:endParaRPr lang="en-US" altLang="ko-KR" sz="1100" b="1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1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다음 </a:t>
            </a:r>
            <a:r>
              <a:rPr lang="ko-KR" altLang="en-US" sz="1100" b="1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메인테넌스까지</a:t>
            </a:r>
            <a:r>
              <a:rPr lang="ko-KR" altLang="en-US" sz="11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1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10</a:t>
            </a:r>
            <a:r>
              <a:rPr lang="en-US" altLang="ko-KR" sz="11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1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개월</a:t>
            </a:r>
            <a:endParaRPr lang="ko-KR" altLang="en-US" sz="11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7909413" y="5899134"/>
            <a:ext cx="432680" cy="365942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홈</a:t>
            </a:r>
            <a:endParaRPr lang="ko-KR" altLang="en-US" sz="11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8415862" y="5899128"/>
            <a:ext cx="450978" cy="365942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스케쥴</a:t>
            </a:r>
            <a:endParaRPr lang="ko-KR" altLang="en-US" sz="10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8940609" y="5899128"/>
            <a:ext cx="450978" cy="365942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연구소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9465356" y="5899127"/>
            <a:ext cx="450978" cy="365942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아이템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 smtClean="0"/>
              <a:t>4. </a:t>
            </a:r>
            <a:r>
              <a:rPr lang="ko-KR" altLang="en-US" sz="3000" b="1" dirty="0" smtClean="0"/>
              <a:t>게임 진행 </a:t>
            </a:r>
            <a:r>
              <a:rPr lang="ko-KR" altLang="en-US" sz="3000" b="1" dirty="0" err="1" smtClean="0"/>
              <a:t>플로우</a:t>
            </a:r>
            <a:endParaRPr lang="en-US" altLang="ko-KR" sz="2000" dirty="0" smtClean="0"/>
          </a:p>
        </p:txBody>
      </p:sp>
      <p:sp>
        <p:nvSpPr>
          <p:cNvPr id="15" name="직사각형 14"/>
          <p:cNvSpPr/>
          <p:nvPr/>
        </p:nvSpPr>
        <p:spPr>
          <a:xfrm>
            <a:off x="8624480" y="2179127"/>
            <a:ext cx="617726" cy="24040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ysClr val="windowText" lastClr="000000"/>
                </a:solidFill>
              </a:rPr>
              <a:t>우편함</a:t>
            </a:r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415862" y="5899127"/>
            <a:ext cx="450978" cy="36594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47538">
            <a:off x="8696726" y="6135738"/>
            <a:ext cx="444335" cy="499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3780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411317" y="1126897"/>
            <a:ext cx="7369367" cy="4143458"/>
            <a:chOff x="2259411" y="711201"/>
            <a:chExt cx="7876378" cy="442852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59411" y="711201"/>
              <a:ext cx="7876378" cy="442852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65" b="99658" l="9875" r="8991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525"/>
            <a:stretch/>
          </p:blipFill>
          <p:spPr>
            <a:xfrm>
              <a:off x="5045409" y="2728333"/>
              <a:ext cx="2304380" cy="2411395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2595649" y="5431656"/>
            <a:ext cx="7000703" cy="11868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안드로이드</a:t>
            </a:r>
            <a:r>
              <a:rPr lang="ko-KR" altLang="en-US" sz="2000" b="1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메이커는 </a:t>
            </a:r>
            <a:r>
              <a:rPr lang="en-US" altLang="ko-KR" sz="2000" b="1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SF </a:t>
            </a:r>
            <a:r>
              <a:rPr lang="ko-KR" altLang="en-US" sz="2000" b="1" dirty="0" err="1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디스토피아</a:t>
            </a:r>
            <a:r>
              <a:rPr lang="ko-KR" altLang="en-US" sz="2000" b="1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세계관에서</a:t>
            </a:r>
            <a:endParaRPr lang="en-US" altLang="ko-KR" sz="2000" b="1" dirty="0" smtClean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ctr"/>
            <a:r>
              <a:rPr lang="ko-KR" altLang="en-US" sz="2000" b="1" dirty="0" err="1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안드로이드</a:t>
            </a:r>
            <a:r>
              <a:rPr lang="ko-KR" altLang="en-US" sz="2000" b="1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소녀를 육성하는 </a:t>
            </a:r>
            <a:r>
              <a:rPr lang="ko-KR" altLang="en-US" sz="20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육성 시뮬레이션</a:t>
            </a:r>
            <a:r>
              <a:rPr lang="en-US" altLang="ko-KR" sz="20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RPG</a:t>
            </a:r>
            <a:r>
              <a:rPr lang="ko-KR" altLang="en-US" sz="2000" b="1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입니다</a:t>
            </a:r>
            <a:r>
              <a:rPr lang="en-US" altLang="ko-KR" sz="2000" b="1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.</a:t>
            </a:r>
            <a:endParaRPr lang="ko-KR" altLang="en-US" sz="20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0" name="Google Shape;248;p7"/>
          <p:cNvSpPr txBox="1">
            <a:spLocks/>
          </p:cNvSpPr>
          <p:nvPr/>
        </p:nvSpPr>
        <p:spPr>
          <a:xfrm>
            <a:off x="306387" y="208479"/>
            <a:ext cx="1953024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ko-KR" altLang="en-US" sz="3000" b="1" dirty="0" smtClean="0"/>
              <a:t>개요</a:t>
            </a:r>
            <a:endParaRPr lang="en-US" altLang="ko-KR" sz="2000" dirty="0" smtClean="0"/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1886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직사각형 125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7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 smtClean="0"/>
              <a:t>4. </a:t>
            </a:r>
            <a:r>
              <a:rPr lang="ko-KR" altLang="en-US" sz="3000" b="1" dirty="0" smtClean="0"/>
              <a:t>게임 진행 </a:t>
            </a:r>
            <a:r>
              <a:rPr lang="ko-KR" altLang="en-US" sz="3000" b="1" dirty="0" err="1" smtClean="0"/>
              <a:t>플로우</a:t>
            </a:r>
            <a:endParaRPr lang="en-US" altLang="ko-KR" sz="2000" dirty="0" smtClean="0"/>
          </a:p>
        </p:txBody>
      </p:sp>
      <p:sp>
        <p:nvSpPr>
          <p:cNvPr id="128" name="Google Shape;248;p7"/>
          <p:cNvSpPr txBox="1">
            <a:spLocks/>
          </p:cNvSpPr>
          <p:nvPr/>
        </p:nvSpPr>
        <p:spPr>
          <a:xfrm>
            <a:off x="696684" y="1125022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</a:t>
            </a:r>
            <a:r>
              <a:rPr lang="ko-KR" altLang="en-US" sz="24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은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1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개월 단위이며</a:t>
            </a:r>
            <a:r>
              <a:rPr lang="en-US" altLang="ko-KR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,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1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주차 </a:t>
            </a:r>
            <a:r>
              <a:rPr lang="en-US" altLang="ko-KR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~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4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주차 일정을 모두 채우면 </a:t>
            </a:r>
            <a:r>
              <a:rPr lang="ko-KR" altLang="en-US" sz="24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스케쥴을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진행한다</a:t>
            </a:r>
            <a:r>
              <a:rPr lang="en-US" altLang="ko-KR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en-US" altLang="ko-KR" sz="24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별로 </a:t>
            </a:r>
            <a:r>
              <a:rPr lang="ko-KR" altLang="en-US" sz="2400" dirty="0" smtClean="0">
                <a:solidFill>
                  <a:srgbClr val="00B0F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상승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/</a:t>
            </a:r>
            <a:r>
              <a:rPr lang="ko-KR" altLang="en-US" sz="2400" b="1" dirty="0" smtClean="0">
                <a:solidFill>
                  <a:srgbClr val="FF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감소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할 </a:t>
            </a:r>
            <a:r>
              <a:rPr lang="ko-KR" altLang="en-US" sz="24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스테이터스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및 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재화의 양이 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각기 다르다</a:t>
            </a:r>
            <a:r>
              <a:rPr lang="en-US" altLang="ko-KR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13" name="직사각형 212"/>
          <p:cNvSpPr/>
          <p:nvPr/>
        </p:nvSpPr>
        <p:spPr>
          <a:xfrm>
            <a:off x="8770916" y="4151250"/>
            <a:ext cx="2450053" cy="138614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스케쥴을</a:t>
            </a:r>
            <a:r>
              <a:rPr lang="ko-KR" altLang="en-US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endParaRPr lang="en-US" altLang="ko-KR" sz="1600" b="1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진행하시겠습니까</a:t>
            </a:r>
            <a:r>
              <a:rPr lang="en-US" altLang="ko-KR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?</a:t>
            </a:r>
          </a:p>
          <a:p>
            <a:pPr algn="ctr"/>
            <a:endParaRPr lang="en-US" altLang="ko-KR" sz="16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확인            취소</a:t>
            </a:r>
            <a:endParaRPr lang="en-US" altLang="ko-KR" sz="1600" b="1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14" name="Google Shape;248;p7"/>
          <p:cNvSpPr txBox="1">
            <a:spLocks/>
          </p:cNvSpPr>
          <p:nvPr/>
        </p:nvSpPr>
        <p:spPr>
          <a:xfrm>
            <a:off x="8648944" y="5629653"/>
            <a:ext cx="2813146" cy="70257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en-US" altLang="ko-KR" sz="16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4</a:t>
            </a:r>
            <a:r>
              <a:rPr lang="ko-KR" altLang="en-US" sz="16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주차 일정까지 채우면</a:t>
            </a:r>
            <a:endParaRPr lang="en-US" altLang="ko-KR" sz="16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컨펌</a:t>
            </a:r>
            <a:r>
              <a:rPr lang="ko-KR" altLang="en-US" sz="16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박스가 </a:t>
            </a:r>
            <a:r>
              <a:rPr lang="ko-KR" altLang="en-US" sz="16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표시된다</a:t>
            </a:r>
            <a:endParaRPr lang="en-US" altLang="ko-KR" sz="16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696684" y="2229720"/>
            <a:ext cx="7731220" cy="4176721"/>
          </a:xfrm>
          <a:prstGeom prst="roundRect">
            <a:avLst>
              <a:gd name="adj" fmla="val 747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/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65" b="99658" l="9875" r="899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35" t="1" b="38179"/>
          <a:stretch/>
        </p:blipFill>
        <p:spPr>
          <a:xfrm>
            <a:off x="1033690" y="2644574"/>
            <a:ext cx="2804914" cy="3131447"/>
          </a:xfrm>
          <a:prstGeom prst="rect">
            <a:avLst/>
          </a:prstGeom>
        </p:spPr>
      </p:pic>
      <p:grpSp>
        <p:nvGrpSpPr>
          <p:cNvPr id="133" name="그룹 132"/>
          <p:cNvGrpSpPr/>
          <p:nvPr/>
        </p:nvGrpSpPr>
        <p:grpSpPr>
          <a:xfrm>
            <a:off x="5086682" y="3168447"/>
            <a:ext cx="3225206" cy="3197055"/>
            <a:chOff x="6083301" y="1916528"/>
            <a:chExt cx="4251324" cy="4214217"/>
          </a:xfrm>
        </p:grpSpPr>
        <p:sp>
          <p:nvSpPr>
            <p:cNvPr id="153" name="모서리가 둥근 직사각형 152"/>
            <p:cNvSpPr/>
            <p:nvPr/>
          </p:nvSpPr>
          <p:spPr>
            <a:xfrm>
              <a:off x="6163502" y="2744396"/>
              <a:ext cx="3916319" cy="74570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 smtClean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연구실 보조 </a:t>
              </a:r>
              <a:endParaRPr lang="en-US" altLang="ko-KR" sz="1100" b="1" dirty="0" smtClean="0">
                <a:solidFill>
                  <a:sysClr val="windowText" lastClr="0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100" b="1" dirty="0" smtClean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소모 기간 </a:t>
              </a:r>
              <a:r>
                <a:rPr lang="en-US" altLang="ko-KR" sz="1100" b="1" dirty="0" smtClean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: 1</a:t>
              </a:r>
              <a:r>
                <a:rPr lang="ko-KR" altLang="en-US" sz="1100" b="1" dirty="0" smtClean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주</a:t>
              </a:r>
              <a:endParaRPr lang="ko-KR" altLang="en-US" sz="1100" b="1" dirty="0">
                <a:solidFill>
                  <a:sysClr val="windowText" lastClr="0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54" name="모서리가 둥근 직사각형 153"/>
            <p:cNvSpPr/>
            <p:nvPr/>
          </p:nvSpPr>
          <p:spPr>
            <a:xfrm>
              <a:off x="6163502" y="3595487"/>
              <a:ext cx="3916319" cy="74570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 smtClean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광산 작업</a:t>
              </a:r>
              <a:endParaRPr lang="en-US" altLang="ko-KR" sz="1100" b="1" dirty="0" smtClean="0">
                <a:solidFill>
                  <a:sysClr val="windowText" lastClr="0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소모 </a:t>
              </a:r>
              <a:r>
                <a:rPr lang="ko-KR" altLang="en-US" sz="1100" b="1" dirty="0" smtClean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기간 </a:t>
              </a:r>
              <a:r>
                <a:rPr lang="en-US" altLang="ko-KR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: </a:t>
              </a:r>
              <a:r>
                <a:rPr lang="en-US" altLang="ko-KR" sz="1100" b="1" dirty="0" smtClean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2</a:t>
              </a:r>
              <a:r>
                <a:rPr lang="ko-KR" altLang="en-US" sz="1100" b="1" dirty="0" smtClean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주</a:t>
              </a:r>
              <a:endParaRPr lang="ko-KR" altLang="en-US" sz="1100" b="1" dirty="0">
                <a:solidFill>
                  <a:sysClr val="windowText" lastClr="0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55" name="모서리가 둥근 직사각형 154"/>
            <p:cNvSpPr/>
            <p:nvPr/>
          </p:nvSpPr>
          <p:spPr>
            <a:xfrm>
              <a:off x="6163502" y="4445893"/>
              <a:ext cx="3916319" cy="74570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 smtClean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온실 관리</a:t>
              </a:r>
              <a:endParaRPr lang="en-US" altLang="ko-KR" sz="1100" b="1" dirty="0" smtClean="0">
                <a:solidFill>
                  <a:sysClr val="windowText" lastClr="0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100" b="1" dirty="0" smtClean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소모 기간 </a:t>
              </a:r>
              <a:r>
                <a:rPr lang="en-US" altLang="ko-KR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: 1</a:t>
              </a:r>
              <a:r>
                <a:rPr lang="ko-KR" altLang="en-US" sz="1100" b="1" dirty="0" smtClean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주</a:t>
              </a:r>
              <a:endParaRPr lang="ko-KR" altLang="en-US" sz="1100" b="1" dirty="0">
                <a:solidFill>
                  <a:sysClr val="windowText" lastClr="0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156" name="그룹 155"/>
            <p:cNvGrpSpPr/>
            <p:nvPr/>
          </p:nvGrpSpPr>
          <p:grpSpPr>
            <a:xfrm>
              <a:off x="8411137" y="2994374"/>
              <a:ext cx="352425" cy="352425"/>
              <a:chOff x="7179625" y="2987083"/>
              <a:chExt cx="352425" cy="352425"/>
            </a:xfrm>
          </p:grpSpPr>
          <p:sp>
            <p:nvSpPr>
              <p:cNvPr id="193" name="타원 192"/>
              <p:cNvSpPr/>
              <p:nvPr/>
            </p:nvSpPr>
            <p:spPr>
              <a:xfrm>
                <a:off x="7179625" y="2987083"/>
                <a:ext cx="352425" cy="3524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pic>
            <p:nvPicPr>
              <p:cNvPr id="194" name="그림 193"/>
              <p:cNvPicPr>
                <a:picLocks noChangeAspect="1"/>
              </p:cNvPicPr>
              <p:nvPr/>
            </p:nvPicPr>
            <p:blipFill>
              <a:blip r:embed="rId4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299" b="97922" l="656" r="98361">
                            <a14:foregroundMark x1="40656" y1="18961" x2="46557" y2="31429"/>
                            <a14:foregroundMark x1="53115" y1="23117" x2="61967" y2="30909"/>
                            <a14:foregroundMark x1="40328" y1="13766" x2="21311" y2="34026"/>
                            <a14:foregroundMark x1="26230" y1="43117" x2="60328" y2="36364"/>
                            <a14:foregroundMark x1="25246" y1="37922" x2="25246" y2="4831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232168" y="3023350"/>
                <a:ext cx="247337" cy="312212"/>
              </a:xfrm>
              <a:prstGeom prst="rect">
                <a:avLst/>
              </a:prstGeom>
            </p:spPr>
          </p:pic>
        </p:grpSp>
        <p:grpSp>
          <p:nvGrpSpPr>
            <p:cNvPr id="157" name="그룹 156"/>
            <p:cNvGrpSpPr/>
            <p:nvPr/>
          </p:nvGrpSpPr>
          <p:grpSpPr>
            <a:xfrm>
              <a:off x="8885719" y="4642809"/>
              <a:ext cx="352425" cy="352425"/>
              <a:chOff x="7016259" y="1872234"/>
              <a:chExt cx="352425" cy="352425"/>
            </a:xfrm>
          </p:grpSpPr>
          <p:pic>
            <p:nvPicPr>
              <p:cNvPr id="191" name="그림 190"/>
              <p:cNvPicPr>
                <a:picLocks noChangeAspect="1"/>
              </p:cNvPicPr>
              <p:nvPr/>
            </p:nvPicPr>
            <p:blipFill>
              <a:blip r:embed="rId6">
                <a:grayscl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632" b="92105" l="1299" r="88312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035893" y="1896447"/>
                <a:ext cx="315672" cy="311572"/>
              </a:xfrm>
              <a:prstGeom prst="rect">
                <a:avLst/>
              </a:prstGeom>
            </p:spPr>
          </p:pic>
          <p:sp>
            <p:nvSpPr>
              <p:cNvPr id="192" name="타원 191"/>
              <p:cNvSpPr/>
              <p:nvPr/>
            </p:nvSpPr>
            <p:spPr>
              <a:xfrm>
                <a:off x="7016259" y="1872234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grpSp>
          <p:nvGrpSpPr>
            <p:cNvPr id="158" name="그룹 157"/>
            <p:cNvGrpSpPr/>
            <p:nvPr/>
          </p:nvGrpSpPr>
          <p:grpSpPr>
            <a:xfrm>
              <a:off x="8885719" y="2998435"/>
              <a:ext cx="352425" cy="352425"/>
              <a:chOff x="6296898" y="2401662"/>
              <a:chExt cx="352425" cy="352425"/>
            </a:xfrm>
          </p:grpSpPr>
          <p:pic>
            <p:nvPicPr>
              <p:cNvPr id="189" name="그림 188"/>
              <p:cNvPicPr>
                <a:picLocks noChangeAspect="1"/>
              </p:cNvPicPr>
              <p:nvPr/>
            </p:nvPicPr>
            <p:blipFill>
              <a:blip r:embed="rId8">
                <a:grayscl/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3846" b="93590" l="4348" r="98551">
                            <a14:foregroundMark x1="50725" y1="23077" x2="66667" y2="3846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316342" y="2420724"/>
                <a:ext cx="282874" cy="319771"/>
              </a:xfrm>
              <a:prstGeom prst="rect">
                <a:avLst/>
              </a:prstGeom>
            </p:spPr>
          </p:pic>
          <p:sp>
            <p:nvSpPr>
              <p:cNvPr id="190" name="타원 189"/>
              <p:cNvSpPr/>
              <p:nvPr/>
            </p:nvSpPr>
            <p:spPr>
              <a:xfrm>
                <a:off x="6296898" y="2401662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>
              <a:off x="8411137" y="3845833"/>
              <a:ext cx="352425" cy="352425"/>
              <a:chOff x="6859680" y="2350600"/>
              <a:chExt cx="352425" cy="352425"/>
            </a:xfrm>
          </p:grpSpPr>
          <p:pic>
            <p:nvPicPr>
              <p:cNvPr id="187" name="그림 186"/>
              <p:cNvPicPr>
                <a:picLocks noChangeAspect="1"/>
              </p:cNvPicPr>
              <p:nvPr/>
            </p:nvPicPr>
            <p:blipFill>
              <a:blip r:embed="rId10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>
                            <a14:foregroundMark x1="41026" y1="67857" x2="47436" y2="69048"/>
                            <a14:foregroundMark x1="41026" y1="82143" x2="53846" y2="82143"/>
                            <a14:foregroundMark x1="39744" y1="84524" x2="52564" y2="8809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869033" y="2355363"/>
                <a:ext cx="319771" cy="344369"/>
              </a:xfrm>
              <a:prstGeom prst="rect">
                <a:avLst/>
              </a:prstGeom>
            </p:spPr>
          </p:pic>
          <p:sp>
            <p:nvSpPr>
              <p:cNvPr id="188" name="타원 187"/>
              <p:cNvSpPr/>
              <p:nvPr/>
            </p:nvSpPr>
            <p:spPr>
              <a:xfrm>
                <a:off x="6859680" y="2350600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grpSp>
          <p:nvGrpSpPr>
            <p:cNvPr id="160" name="그룹 159"/>
            <p:cNvGrpSpPr/>
            <p:nvPr/>
          </p:nvGrpSpPr>
          <p:grpSpPr>
            <a:xfrm>
              <a:off x="8885719" y="3845833"/>
              <a:ext cx="352425" cy="370801"/>
              <a:chOff x="6457779" y="2901044"/>
              <a:chExt cx="352425" cy="370801"/>
            </a:xfrm>
          </p:grpSpPr>
          <p:pic>
            <p:nvPicPr>
              <p:cNvPr id="185" name="그림 184"/>
              <p:cNvPicPr>
                <a:picLocks noChangeAspect="1"/>
              </p:cNvPicPr>
              <p:nvPr/>
            </p:nvPicPr>
            <p:blipFill>
              <a:blip r:embed="rId12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488" b="89535" l="1282" r="89744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481346" y="2919277"/>
                <a:ext cx="319771" cy="352568"/>
              </a:xfrm>
              <a:prstGeom prst="rect">
                <a:avLst/>
              </a:prstGeom>
            </p:spPr>
          </p:pic>
          <p:sp>
            <p:nvSpPr>
              <p:cNvPr id="186" name="타원 185"/>
              <p:cNvSpPr/>
              <p:nvPr/>
            </p:nvSpPr>
            <p:spPr>
              <a:xfrm>
                <a:off x="6457779" y="2901044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grpSp>
          <p:nvGrpSpPr>
            <p:cNvPr id="161" name="그룹 160"/>
            <p:cNvGrpSpPr/>
            <p:nvPr/>
          </p:nvGrpSpPr>
          <p:grpSpPr>
            <a:xfrm>
              <a:off x="8411137" y="4655385"/>
              <a:ext cx="352425" cy="352425"/>
              <a:chOff x="7045659" y="2847137"/>
              <a:chExt cx="352425" cy="352425"/>
            </a:xfrm>
          </p:grpSpPr>
          <p:pic>
            <p:nvPicPr>
              <p:cNvPr id="183" name="그림 182"/>
              <p:cNvPicPr>
                <a:picLocks noChangeAspect="1"/>
              </p:cNvPicPr>
              <p:nvPr/>
            </p:nvPicPr>
            <p:blipFill>
              <a:blip r:embed="rId14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9091" b="97403" l="989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095863" y="2904152"/>
                <a:ext cx="252016" cy="213244"/>
              </a:xfrm>
              <a:prstGeom prst="rect">
                <a:avLst/>
              </a:prstGeom>
            </p:spPr>
          </p:pic>
          <p:sp>
            <p:nvSpPr>
              <p:cNvPr id="184" name="타원 183"/>
              <p:cNvSpPr/>
              <p:nvPr/>
            </p:nvSpPr>
            <p:spPr>
              <a:xfrm>
                <a:off x="7045659" y="2847137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sp>
          <p:nvSpPr>
            <p:cNvPr id="162" name="아래쪽 화살표 161"/>
            <p:cNvSpPr/>
            <p:nvPr/>
          </p:nvSpPr>
          <p:spPr>
            <a:xfrm rot="10800000">
              <a:off x="9161241" y="2924557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63" name="아래쪽 화살표 162"/>
            <p:cNvSpPr/>
            <p:nvPr/>
          </p:nvSpPr>
          <p:spPr>
            <a:xfrm rot="10800000">
              <a:off x="8645290" y="2924557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64" name="아래쪽 화살표 163"/>
            <p:cNvSpPr/>
            <p:nvPr/>
          </p:nvSpPr>
          <p:spPr>
            <a:xfrm rot="10800000">
              <a:off x="9161241" y="3758605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65" name="아래쪽 화살표 164"/>
            <p:cNvSpPr/>
            <p:nvPr/>
          </p:nvSpPr>
          <p:spPr>
            <a:xfrm rot="10800000">
              <a:off x="8645290" y="3758605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66" name="아래쪽 화살표 165"/>
            <p:cNvSpPr/>
            <p:nvPr/>
          </p:nvSpPr>
          <p:spPr>
            <a:xfrm rot="10800000">
              <a:off x="9161241" y="4570677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67" name="아래쪽 화살표 166"/>
            <p:cNvSpPr/>
            <p:nvPr/>
          </p:nvSpPr>
          <p:spPr>
            <a:xfrm rot="10800000">
              <a:off x="8645290" y="4570677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168" name="그룹 167"/>
            <p:cNvGrpSpPr/>
            <p:nvPr/>
          </p:nvGrpSpPr>
          <p:grpSpPr>
            <a:xfrm>
              <a:off x="9374781" y="3848392"/>
              <a:ext cx="352425" cy="352425"/>
              <a:chOff x="7045659" y="2847137"/>
              <a:chExt cx="352425" cy="352425"/>
            </a:xfrm>
          </p:grpSpPr>
          <p:pic>
            <p:nvPicPr>
              <p:cNvPr id="181" name="그림 180"/>
              <p:cNvPicPr>
                <a:picLocks noChangeAspect="1"/>
              </p:cNvPicPr>
              <p:nvPr/>
            </p:nvPicPr>
            <p:blipFill>
              <a:blip r:embed="rId14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9091" b="97403" l="989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095863" y="2904152"/>
                <a:ext cx="252016" cy="213244"/>
              </a:xfrm>
              <a:prstGeom prst="rect">
                <a:avLst/>
              </a:prstGeom>
            </p:spPr>
          </p:pic>
          <p:sp>
            <p:nvSpPr>
              <p:cNvPr id="182" name="타원 181"/>
              <p:cNvSpPr/>
              <p:nvPr/>
            </p:nvSpPr>
            <p:spPr>
              <a:xfrm>
                <a:off x="7045659" y="2847137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sp>
          <p:nvSpPr>
            <p:cNvPr id="169" name="아래쪽 화살표 168"/>
            <p:cNvSpPr/>
            <p:nvPr/>
          </p:nvSpPr>
          <p:spPr>
            <a:xfrm>
              <a:off x="9633135" y="3758605"/>
              <a:ext cx="153805" cy="1926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170" name="그룹 169"/>
            <p:cNvGrpSpPr/>
            <p:nvPr/>
          </p:nvGrpSpPr>
          <p:grpSpPr>
            <a:xfrm>
              <a:off x="9373970" y="3002544"/>
              <a:ext cx="352425" cy="352425"/>
              <a:chOff x="6859680" y="2350600"/>
              <a:chExt cx="352425" cy="352425"/>
            </a:xfrm>
          </p:grpSpPr>
          <p:pic>
            <p:nvPicPr>
              <p:cNvPr id="179" name="그림 178"/>
              <p:cNvPicPr>
                <a:picLocks noChangeAspect="1"/>
              </p:cNvPicPr>
              <p:nvPr/>
            </p:nvPicPr>
            <p:blipFill>
              <a:blip r:embed="rId10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>
                            <a14:foregroundMark x1="41026" y1="67857" x2="47436" y2="69048"/>
                            <a14:foregroundMark x1="41026" y1="82143" x2="53846" y2="82143"/>
                            <a14:foregroundMark x1="39744" y1="84524" x2="52564" y2="8809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869033" y="2355363"/>
                <a:ext cx="319771" cy="344369"/>
              </a:xfrm>
              <a:prstGeom prst="rect">
                <a:avLst/>
              </a:prstGeom>
            </p:spPr>
          </p:pic>
          <p:sp>
            <p:nvSpPr>
              <p:cNvPr id="180" name="타원 179"/>
              <p:cNvSpPr/>
              <p:nvPr/>
            </p:nvSpPr>
            <p:spPr>
              <a:xfrm>
                <a:off x="6859680" y="2350600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sp>
          <p:nvSpPr>
            <p:cNvPr id="171" name="아래쪽 화살표 170"/>
            <p:cNvSpPr/>
            <p:nvPr/>
          </p:nvSpPr>
          <p:spPr>
            <a:xfrm>
              <a:off x="9630615" y="2934296"/>
              <a:ext cx="153805" cy="1926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172" name="그룹 171"/>
            <p:cNvGrpSpPr/>
            <p:nvPr/>
          </p:nvGrpSpPr>
          <p:grpSpPr>
            <a:xfrm>
              <a:off x="9376451" y="4633343"/>
              <a:ext cx="352425" cy="370801"/>
              <a:chOff x="6457779" y="2901044"/>
              <a:chExt cx="352425" cy="370801"/>
            </a:xfrm>
          </p:grpSpPr>
          <p:pic>
            <p:nvPicPr>
              <p:cNvPr id="177" name="그림 176"/>
              <p:cNvPicPr>
                <a:picLocks noChangeAspect="1"/>
              </p:cNvPicPr>
              <p:nvPr/>
            </p:nvPicPr>
            <p:blipFill>
              <a:blip r:embed="rId12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488" b="89535" l="1282" r="89744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481346" y="2919277"/>
                <a:ext cx="319771" cy="352568"/>
              </a:xfrm>
              <a:prstGeom prst="rect">
                <a:avLst/>
              </a:prstGeom>
            </p:spPr>
          </p:pic>
          <p:sp>
            <p:nvSpPr>
              <p:cNvPr id="178" name="타원 177"/>
              <p:cNvSpPr/>
              <p:nvPr/>
            </p:nvSpPr>
            <p:spPr>
              <a:xfrm>
                <a:off x="6457779" y="2901044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sp>
          <p:nvSpPr>
            <p:cNvPr id="173" name="아래쪽 화살표 172"/>
            <p:cNvSpPr/>
            <p:nvPr/>
          </p:nvSpPr>
          <p:spPr>
            <a:xfrm>
              <a:off x="9630615" y="4570676"/>
              <a:ext cx="153805" cy="1926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74" name="모서리가 둥근 직사각형 173"/>
            <p:cNvSpPr/>
            <p:nvPr/>
          </p:nvSpPr>
          <p:spPr>
            <a:xfrm>
              <a:off x="6163502" y="1916528"/>
              <a:ext cx="3916319" cy="745702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 smtClean="0">
                  <a:solidFill>
                    <a:schemeClr val="tx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자원 수집  원정</a:t>
              </a:r>
              <a:endParaRPr lang="en-US" altLang="ko-KR" sz="1100" b="1" dirty="0" smtClean="0">
                <a:solidFill>
                  <a:schemeClr val="tx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100" b="1" dirty="0" smtClean="0">
                  <a:solidFill>
                    <a:schemeClr val="tx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소모 기간 </a:t>
              </a:r>
              <a:r>
                <a:rPr lang="en-US" altLang="ko-KR" sz="1100" b="1" dirty="0">
                  <a:solidFill>
                    <a:schemeClr val="tx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: 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4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주</a:t>
              </a:r>
              <a:endParaRPr lang="ko-KR" altLang="en-US" sz="1100" b="1" dirty="0">
                <a:solidFill>
                  <a:schemeClr val="tx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75" name="모서리가 둥근 직사각형 174"/>
            <p:cNvSpPr/>
            <p:nvPr/>
          </p:nvSpPr>
          <p:spPr>
            <a:xfrm>
              <a:off x="6163502" y="5353717"/>
              <a:ext cx="3916319" cy="74570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 smtClean="0">
                  <a:solidFill>
                    <a:sysClr val="windowText" lastClr="000000"/>
                  </a:solidFill>
                </a:rPr>
                <a:t>농사</a:t>
              </a:r>
              <a:endParaRPr lang="en-US" altLang="ko-KR" sz="1100" b="1" dirty="0" smtClean="0">
                <a:solidFill>
                  <a:sysClr val="windowText" lastClr="000000"/>
                </a:solidFill>
              </a:endParaRPr>
            </a:p>
            <a:p>
              <a:r>
                <a:rPr lang="ko-KR" altLang="en-US" sz="1100" b="1" dirty="0">
                  <a:solidFill>
                    <a:sysClr val="windowText" lastClr="000000"/>
                  </a:solidFill>
                </a:rPr>
                <a:t>소모 </a:t>
              </a:r>
              <a:r>
                <a:rPr lang="ko-KR" altLang="en-US" sz="1100" b="1" dirty="0" smtClean="0">
                  <a:solidFill>
                    <a:sysClr val="windowText" lastClr="000000"/>
                  </a:solidFill>
                </a:rPr>
                <a:t>기간 </a:t>
              </a:r>
              <a:r>
                <a:rPr lang="en-US" altLang="ko-KR" sz="1100" b="1" dirty="0">
                  <a:solidFill>
                    <a:sysClr val="windowText" lastClr="000000"/>
                  </a:solidFill>
                </a:rPr>
                <a:t>: 1</a:t>
              </a:r>
              <a:r>
                <a:rPr lang="ko-KR" altLang="en-US" sz="1100" b="1" dirty="0" smtClean="0">
                  <a:solidFill>
                    <a:sysClr val="windowText" lastClr="000000"/>
                  </a:solidFill>
                </a:rPr>
                <a:t>주</a:t>
              </a:r>
              <a:endParaRPr lang="ko-KR" altLang="en-US" sz="11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6083301" y="5511591"/>
              <a:ext cx="4251324" cy="619154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134" name="직사각형 133"/>
          <p:cNvSpPr/>
          <p:nvPr/>
        </p:nvSpPr>
        <p:spPr>
          <a:xfrm>
            <a:off x="6212661" y="5954446"/>
            <a:ext cx="415743" cy="35161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>
                <a:latin typeface="넥슨Lv1고딕" panose="00000500000000000000" pitchFamily="2" charset="-127"/>
                <a:ea typeface="넥슨Lv1고딕" panose="00000500000000000000" pitchFamily="2" charset="-127"/>
              </a:rPr>
              <a:t>홈</a:t>
            </a:r>
            <a:endParaRPr lang="ko-KR" altLang="en-US" sz="9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6699285" y="5954440"/>
            <a:ext cx="433325" cy="35161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</a:t>
            </a:r>
            <a:endParaRPr lang="ko-KR" altLang="en-US" sz="105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7203492" y="5954440"/>
            <a:ext cx="433325" cy="35161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연구소</a:t>
            </a:r>
          </a:p>
        </p:txBody>
      </p:sp>
      <p:sp>
        <p:nvSpPr>
          <p:cNvPr id="137" name="직사각형 136"/>
          <p:cNvSpPr/>
          <p:nvPr/>
        </p:nvSpPr>
        <p:spPr>
          <a:xfrm>
            <a:off x="7707698" y="5954440"/>
            <a:ext cx="433325" cy="35161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아이템</a:t>
            </a:r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04" t="31737" r="35658" b="28343"/>
          <a:stretch/>
        </p:blipFill>
        <p:spPr>
          <a:xfrm>
            <a:off x="740282" y="2218743"/>
            <a:ext cx="602718" cy="504367"/>
          </a:xfrm>
          <a:prstGeom prst="rect">
            <a:avLst/>
          </a:prstGeom>
        </p:spPr>
      </p:pic>
      <p:sp>
        <p:nvSpPr>
          <p:cNvPr id="139" name="TextBox 138"/>
          <p:cNvSpPr txBox="1"/>
          <p:nvPr/>
        </p:nvSpPr>
        <p:spPr>
          <a:xfrm>
            <a:off x="1291832" y="2338438"/>
            <a:ext cx="2492494" cy="261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스케쥴</a:t>
            </a:r>
            <a:r>
              <a:rPr lang="ko-KR" altLang="en-US" sz="11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endParaRPr lang="ko-KR" altLang="en-US" sz="11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140" name="그림 13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47388" y="3281547"/>
            <a:ext cx="316049" cy="305150"/>
          </a:xfrm>
          <a:prstGeom prst="rect">
            <a:avLst/>
          </a:prstGeom>
        </p:spPr>
      </p:pic>
      <p:pic>
        <p:nvPicPr>
          <p:cNvPr id="141" name="그림 14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23466" y="3281547"/>
            <a:ext cx="319544" cy="305150"/>
          </a:xfrm>
          <a:prstGeom prst="rect">
            <a:avLst/>
          </a:prstGeom>
        </p:spPr>
      </p:pic>
      <p:sp>
        <p:nvSpPr>
          <p:cNvPr id="142" name="아래쪽 화살표 141"/>
          <p:cNvSpPr/>
          <p:nvPr/>
        </p:nvSpPr>
        <p:spPr>
          <a:xfrm rot="10800000">
            <a:off x="7074269" y="3208455"/>
            <a:ext cx="116682" cy="146182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43" name="아래쪽 화살표 142"/>
          <p:cNvSpPr/>
          <p:nvPr/>
        </p:nvSpPr>
        <p:spPr>
          <a:xfrm rot="10800000">
            <a:off x="7505096" y="3201540"/>
            <a:ext cx="116682" cy="146182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3442192" y="4308657"/>
            <a:ext cx="1573930" cy="1573930"/>
            <a:chOff x="4649553" y="3660783"/>
            <a:chExt cx="1875119" cy="1875119"/>
          </a:xfrm>
        </p:grpSpPr>
        <p:sp>
          <p:nvSpPr>
            <p:cNvPr id="148" name="모서리가 둥근 직사각형 147"/>
            <p:cNvSpPr/>
            <p:nvPr/>
          </p:nvSpPr>
          <p:spPr>
            <a:xfrm>
              <a:off x="4649553" y="3660783"/>
              <a:ext cx="1875119" cy="1875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4899170" y="3701623"/>
              <a:ext cx="1375884" cy="311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이번 달 </a:t>
              </a:r>
              <a:r>
                <a:rPr lang="ko-KR" altLang="en-US" sz="1100" dirty="0" err="1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스케쥴</a:t>
              </a:r>
              <a:endPara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cxnSp>
          <p:nvCxnSpPr>
            <p:cNvPr id="150" name="직선 연결선 149"/>
            <p:cNvCxnSpPr/>
            <p:nvPr/>
          </p:nvCxnSpPr>
          <p:spPr>
            <a:xfrm>
              <a:off x="4649553" y="4007905"/>
              <a:ext cx="187511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/>
            <p:cNvSpPr txBox="1"/>
            <p:nvPr/>
          </p:nvSpPr>
          <p:spPr>
            <a:xfrm>
              <a:off x="4695379" y="4077612"/>
              <a:ext cx="701806" cy="1320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1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1</a:t>
              </a:r>
              <a:r>
                <a:rPr lang="ko-KR" altLang="en-US" sz="11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주차</a:t>
              </a:r>
              <a:endParaRPr lang="en-US" altLang="ko-KR" sz="1100" dirty="0" smtClean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1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2</a:t>
              </a:r>
              <a:r>
                <a:rPr lang="ko-KR" altLang="en-US" sz="11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주차</a:t>
              </a:r>
              <a:endParaRPr lang="en-US" altLang="ko-KR" sz="1100" dirty="0" smtClean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1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3</a:t>
              </a:r>
              <a:r>
                <a:rPr lang="ko-KR" altLang="en-US" sz="11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주차</a:t>
              </a:r>
              <a:endParaRPr lang="en-US" altLang="ko-KR" sz="1100" dirty="0" smtClean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1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4</a:t>
              </a:r>
              <a:r>
                <a:rPr lang="ko-KR" altLang="en-US" sz="11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주차</a:t>
              </a:r>
              <a:endPara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301172" y="4077612"/>
              <a:ext cx="1160706" cy="1320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연구실 보조</a:t>
              </a:r>
              <a:endParaRPr lang="en-US" altLang="ko-KR" sz="1100" dirty="0" smtClean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광산 작업</a:t>
              </a:r>
              <a:endParaRPr lang="en-US" altLang="ko-KR" sz="1100" dirty="0" smtClean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광산 작업</a:t>
              </a:r>
              <a:endParaRPr lang="en-US" altLang="ko-KR" sz="1100" dirty="0" smtClean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온실 관리</a:t>
              </a:r>
              <a:endPara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sp>
        <p:nvSpPr>
          <p:cNvPr id="145" name="직사각형 144"/>
          <p:cNvSpPr/>
          <p:nvPr/>
        </p:nvSpPr>
        <p:spPr>
          <a:xfrm>
            <a:off x="8175021" y="3194314"/>
            <a:ext cx="170865" cy="2701475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46" name="직사각형 145"/>
          <p:cNvSpPr/>
          <p:nvPr/>
        </p:nvSpPr>
        <p:spPr>
          <a:xfrm>
            <a:off x="8175021" y="3196316"/>
            <a:ext cx="170865" cy="30280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47" name="TextBox 146"/>
          <p:cNvSpPr txBox="1"/>
          <p:nvPr/>
        </p:nvSpPr>
        <p:spPr>
          <a:xfrm>
            <a:off x="5401989" y="2826088"/>
            <a:ext cx="249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이번 달 </a:t>
            </a:r>
            <a:r>
              <a:rPr lang="ko-KR" altLang="en-US" sz="1400" dirty="0" err="1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스케쥴을</a:t>
            </a:r>
            <a:r>
              <a:rPr lang="ko-KR" altLang="en-US" sz="14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선택하세요</a:t>
            </a:r>
            <a:r>
              <a:rPr lang="en-US" altLang="ko-KR" sz="14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.</a:t>
            </a:r>
            <a:endParaRPr lang="ko-KR" altLang="en-US" sz="14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12" name="모서리가 둥근 직사각형 211"/>
          <p:cNvSpPr/>
          <p:nvPr/>
        </p:nvSpPr>
        <p:spPr>
          <a:xfrm>
            <a:off x="3339030" y="4238534"/>
            <a:ext cx="1768633" cy="171590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89" name="Picture 4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47538">
            <a:off x="6469395" y="5267775"/>
            <a:ext cx="444335" cy="499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2538079" y="2330539"/>
            <a:ext cx="3426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크레딧</a:t>
            </a:r>
            <a:r>
              <a:rPr lang="ko-KR" altLang="en-US" sz="12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1</a:t>
            </a:r>
            <a:r>
              <a:rPr lang="en-US" altLang="ko-KR" sz="12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000         </a:t>
            </a:r>
            <a:r>
              <a:rPr lang="ko-KR" altLang="en-US" sz="12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코어</a:t>
            </a:r>
            <a:r>
              <a:rPr lang="en-US" altLang="ko-KR" sz="12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1000</a:t>
            </a:r>
            <a:endParaRPr lang="ko-KR" altLang="en-US" sz="12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82063" y="2368973"/>
            <a:ext cx="197929" cy="191103"/>
          </a:xfrm>
          <a:prstGeom prst="rect">
            <a:avLst/>
          </a:prstGeom>
        </p:spPr>
      </p:pic>
      <p:pic>
        <p:nvPicPr>
          <p:cNvPr id="93" name="그림 9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20293" y="2367895"/>
            <a:ext cx="201246" cy="192181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835884" y="4496442"/>
            <a:ext cx="2450053" cy="1639517"/>
            <a:chOff x="835884" y="4496442"/>
            <a:chExt cx="2450053" cy="1639517"/>
          </a:xfrm>
        </p:grpSpPr>
        <p:sp>
          <p:nvSpPr>
            <p:cNvPr id="195" name="직사각형 194"/>
            <p:cNvSpPr/>
            <p:nvPr/>
          </p:nvSpPr>
          <p:spPr>
            <a:xfrm>
              <a:off x="835884" y="4496442"/>
              <a:ext cx="2450053" cy="14579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959768" y="4548780"/>
              <a:ext cx="12852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스테이터스</a:t>
              </a:r>
              <a:endPara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969769" y="4812520"/>
              <a:ext cx="7464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기동력</a:t>
              </a:r>
              <a:endParaRPr lang="en-US" altLang="ko-KR" sz="1000" dirty="0" smtClean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연산능력</a:t>
              </a:r>
              <a:endParaRPr lang="en-US" altLang="ko-KR" sz="1000" dirty="0" smtClean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지식</a:t>
              </a:r>
              <a:endParaRPr lang="en-US" altLang="ko-KR" sz="1000" dirty="0" smtClean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상식</a:t>
              </a:r>
              <a:endParaRPr lang="en-US" altLang="ko-KR" sz="1000" dirty="0" smtClean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의지</a:t>
              </a:r>
              <a:endParaRPr lang="en-US" altLang="ko-KR" sz="1000" dirty="0" smtClean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인간성</a:t>
              </a:r>
              <a:endParaRPr lang="en-US" altLang="ko-KR" sz="1000" dirty="0" smtClean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내구도</a:t>
              </a:r>
              <a:endParaRPr lang="en-US" altLang="ko-KR" sz="1000" dirty="0" smtClean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endParaRPr lang="ko-KR" altLang="en-US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1480577" y="4812520"/>
              <a:ext cx="7464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100</a:t>
              </a:r>
            </a:p>
            <a:p>
              <a:r>
                <a:rPr lang="en-US" altLang="ko-KR" sz="1000" dirty="0" smtClean="0"/>
                <a:t>100</a:t>
              </a:r>
            </a:p>
            <a:p>
              <a:r>
                <a:rPr lang="en-US" altLang="ko-KR" sz="1000" dirty="0" smtClean="0"/>
                <a:t>100</a:t>
              </a:r>
            </a:p>
            <a:p>
              <a:r>
                <a:rPr lang="en-US" altLang="ko-KR" sz="1000" dirty="0" smtClean="0"/>
                <a:t>100</a:t>
              </a:r>
            </a:p>
            <a:p>
              <a:r>
                <a:rPr lang="en-US" altLang="ko-KR" sz="1000" dirty="0" smtClean="0"/>
                <a:t>100</a:t>
              </a:r>
            </a:p>
            <a:p>
              <a:r>
                <a:rPr lang="en-US" altLang="ko-KR" sz="1000" dirty="0" smtClean="0"/>
                <a:t>100</a:t>
              </a:r>
            </a:p>
            <a:p>
              <a:r>
                <a:rPr lang="en-US" altLang="ko-KR" sz="1000" dirty="0" smtClean="0"/>
                <a:t>100</a:t>
              </a:r>
              <a:endParaRPr lang="en-US" altLang="ko-KR" sz="1000" dirty="0" smtClean="0"/>
            </a:p>
            <a:p>
              <a:endParaRPr lang="ko-KR" altLang="en-US" sz="1000" dirty="0"/>
            </a:p>
          </p:txBody>
        </p:sp>
        <p:sp>
          <p:nvSpPr>
            <p:cNvPr id="199" name="직사각형 198"/>
            <p:cNvSpPr/>
            <p:nvPr/>
          </p:nvSpPr>
          <p:spPr>
            <a:xfrm>
              <a:off x="1964743" y="4867569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00" name="직사각형 199"/>
            <p:cNvSpPr/>
            <p:nvPr/>
          </p:nvSpPr>
          <p:spPr>
            <a:xfrm>
              <a:off x="1959073" y="4857557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01" name="직사각형 200"/>
            <p:cNvSpPr/>
            <p:nvPr/>
          </p:nvSpPr>
          <p:spPr>
            <a:xfrm>
              <a:off x="1964743" y="5171567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02" name="직사각형 201"/>
            <p:cNvSpPr/>
            <p:nvPr/>
          </p:nvSpPr>
          <p:spPr>
            <a:xfrm>
              <a:off x="1959073" y="5161556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03" name="직사각형 202"/>
            <p:cNvSpPr/>
            <p:nvPr/>
          </p:nvSpPr>
          <p:spPr>
            <a:xfrm>
              <a:off x="1964743" y="5019568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04" name="직사각형 203"/>
            <p:cNvSpPr/>
            <p:nvPr/>
          </p:nvSpPr>
          <p:spPr>
            <a:xfrm>
              <a:off x="1959073" y="5009556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05" name="직사각형 204"/>
            <p:cNvSpPr/>
            <p:nvPr/>
          </p:nvSpPr>
          <p:spPr>
            <a:xfrm>
              <a:off x="1964743" y="5323566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06" name="직사각형 205"/>
            <p:cNvSpPr/>
            <p:nvPr/>
          </p:nvSpPr>
          <p:spPr>
            <a:xfrm>
              <a:off x="1959073" y="5313555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07" name="직사각형 206"/>
            <p:cNvSpPr/>
            <p:nvPr/>
          </p:nvSpPr>
          <p:spPr>
            <a:xfrm>
              <a:off x="1964743" y="5475566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1959073" y="5465554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09" name="직사각형 208"/>
            <p:cNvSpPr/>
            <p:nvPr/>
          </p:nvSpPr>
          <p:spPr>
            <a:xfrm>
              <a:off x="1964743" y="5637091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10" name="직사각형 209"/>
            <p:cNvSpPr/>
            <p:nvPr/>
          </p:nvSpPr>
          <p:spPr>
            <a:xfrm>
              <a:off x="1959073" y="5627080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1964742" y="5789491"/>
              <a:ext cx="1180983" cy="10513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1959073" y="5779480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0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3333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248;p7"/>
          <p:cNvSpPr txBox="1">
            <a:spLocks/>
          </p:cNvSpPr>
          <p:nvPr/>
        </p:nvSpPr>
        <p:spPr>
          <a:xfrm>
            <a:off x="696684" y="10902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전투에 해당하는 </a:t>
            </a:r>
            <a:r>
              <a:rPr lang="ko-KR" altLang="en-US" sz="24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스케쥴은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원정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은 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무조건 </a:t>
            </a:r>
            <a:r>
              <a:rPr lang="en-US" altLang="ko-KR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4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주가 소요된다</a:t>
            </a:r>
            <a:r>
              <a:rPr lang="en-US" altLang="ko-KR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때문에 다른 </a:t>
            </a:r>
            <a:r>
              <a:rPr lang="ko-KR" altLang="en-US" sz="24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스케쥴과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병행할 수 없다</a:t>
            </a:r>
            <a:r>
              <a:rPr lang="en-US" altLang="ko-KR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7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 smtClean="0"/>
              <a:t>4. </a:t>
            </a:r>
            <a:r>
              <a:rPr lang="ko-KR" altLang="en-US" sz="3000" b="1" dirty="0" smtClean="0"/>
              <a:t>게임 진행 </a:t>
            </a:r>
            <a:r>
              <a:rPr lang="ko-KR" altLang="en-US" sz="3000" b="1" dirty="0" err="1" smtClean="0"/>
              <a:t>플로우</a:t>
            </a:r>
            <a:endParaRPr lang="en-US" altLang="ko-KR" sz="2000" dirty="0" smtClean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693203" y="2207697"/>
            <a:ext cx="7731220" cy="4176721"/>
          </a:xfrm>
          <a:prstGeom prst="roundRect">
            <a:avLst>
              <a:gd name="adj" fmla="val 747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/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65" b="99658" l="9875" r="899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35" t="1" b="38179"/>
          <a:stretch/>
        </p:blipFill>
        <p:spPr>
          <a:xfrm>
            <a:off x="1030209" y="2622551"/>
            <a:ext cx="2804914" cy="3131447"/>
          </a:xfrm>
          <a:prstGeom prst="rect">
            <a:avLst/>
          </a:prstGeom>
        </p:spPr>
      </p:pic>
      <p:grpSp>
        <p:nvGrpSpPr>
          <p:cNvPr id="107" name="그룹 106"/>
          <p:cNvGrpSpPr/>
          <p:nvPr/>
        </p:nvGrpSpPr>
        <p:grpSpPr>
          <a:xfrm>
            <a:off x="5083201" y="3146424"/>
            <a:ext cx="3225206" cy="3197055"/>
            <a:chOff x="6083301" y="1916528"/>
            <a:chExt cx="4251324" cy="421421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6163502" y="2744396"/>
              <a:ext cx="3916319" cy="74570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 smtClean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연구실 보조 </a:t>
              </a:r>
              <a:endParaRPr lang="en-US" altLang="ko-KR" sz="1100" b="1" dirty="0" smtClean="0">
                <a:solidFill>
                  <a:sysClr val="windowText" lastClr="0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100" b="1" dirty="0" smtClean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소모 기간 </a:t>
              </a:r>
              <a:r>
                <a:rPr lang="en-US" altLang="ko-KR" sz="1100" b="1" dirty="0" smtClean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: 1</a:t>
              </a:r>
              <a:r>
                <a:rPr lang="ko-KR" altLang="en-US" sz="1100" b="1" dirty="0" smtClean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주</a:t>
              </a:r>
              <a:endParaRPr lang="ko-KR" altLang="en-US" sz="1100" b="1" dirty="0">
                <a:solidFill>
                  <a:sysClr val="windowText" lastClr="0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6163502" y="3595487"/>
              <a:ext cx="3916319" cy="74570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 smtClean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광산 작업</a:t>
              </a:r>
              <a:endParaRPr lang="en-US" altLang="ko-KR" sz="1100" b="1" dirty="0" smtClean="0">
                <a:solidFill>
                  <a:sysClr val="windowText" lastClr="0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소모 </a:t>
              </a:r>
              <a:r>
                <a:rPr lang="ko-KR" altLang="en-US" sz="1100" b="1" dirty="0" smtClean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기간 </a:t>
              </a:r>
              <a:r>
                <a:rPr lang="en-US" altLang="ko-KR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: 1</a:t>
              </a:r>
              <a:r>
                <a:rPr lang="ko-KR" altLang="en-US" sz="1100" b="1" dirty="0" smtClean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주</a:t>
              </a:r>
              <a:endParaRPr lang="ko-KR" altLang="en-US" sz="1100" b="1" dirty="0">
                <a:solidFill>
                  <a:sysClr val="windowText" lastClr="0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6163502" y="4445893"/>
              <a:ext cx="3916319" cy="74570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 smtClean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온실 관리</a:t>
              </a:r>
              <a:endParaRPr lang="en-US" altLang="ko-KR" sz="1100" b="1" dirty="0" smtClean="0">
                <a:solidFill>
                  <a:sysClr val="windowText" lastClr="0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100" b="1" dirty="0" smtClean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소모 기간 </a:t>
              </a:r>
              <a:r>
                <a:rPr lang="en-US" altLang="ko-KR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: 1</a:t>
              </a:r>
              <a:r>
                <a:rPr lang="ko-KR" altLang="en-US" sz="1100" b="1" dirty="0" smtClean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주</a:t>
              </a:r>
              <a:endParaRPr lang="ko-KR" altLang="en-US" sz="1100" b="1" dirty="0">
                <a:solidFill>
                  <a:sysClr val="windowText" lastClr="0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8411137" y="2994374"/>
              <a:ext cx="352425" cy="352425"/>
              <a:chOff x="7179625" y="2987083"/>
              <a:chExt cx="352425" cy="352425"/>
            </a:xfrm>
          </p:grpSpPr>
          <p:sp>
            <p:nvSpPr>
              <p:cNvPr id="11" name="타원 10"/>
              <p:cNvSpPr/>
              <p:nvPr/>
            </p:nvSpPr>
            <p:spPr>
              <a:xfrm>
                <a:off x="7179625" y="2987083"/>
                <a:ext cx="352425" cy="3524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4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299" b="97922" l="656" r="98361">
                            <a14:foregroundMark x1="40656" y1="18961" x2="46557" y2="31429"/>
                            <a14:foregroundMark x1="53115" y1="23117" x2="61967" y2="30909"/>
                            <a14:foregroundMark x1="40328" y1="13766" x2="21311" y2="34026"/>
                            <a14:foregroundMark x1="26230" y1="43117" x2="60328" y2="36364"/>
                            <a14:foregroundMark x1="25246" y1="37922" x2="25246" y2="4831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232168" y="3023350"/>
                <a:ext cx="247337" cy="312212"/>
              </a:xfrm>
              <a:prstGeom prst="rect">
                <a:avLst/>
              </a:prstGeom>
            </p:spPr>
          </p:pic>
        </p:grpSp>
        <p:grpSp>
          <p:nvGrpSpPr>
            <p:cNvPr id="14" name="그룹 13"/>
            <p:cNvGrpSpPr/>
            <p:nvPr/>
          </p:nvGrpSpPr>
          <p:grpSpPr>
            <a:xfrm>
              <a:off x="8885719" y="4642809"/>
              <a:ext cx="352425" cy="352425"/>
              <a:chOff x="7016259" y="1872234"/>
              <a:chExt cx="352425" cy="352425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6">
                <a:grayscl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632" b="92105" l="1299" r="88312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035893" y="1896447"/>
                <a:ext cx="315672" cy="311572"/>
              </a:xfrm>
              <a:prstGeom prst="rect">
                <a:avLst/>
              </a:prstGeom>
            </p:spPr>
          </p:pic>
          <p:sp>
            <p:nvSpPr>
              <p:cNvPr id="16" name="타원 15"/>
              <p:cNvSpPr/>
              <p:nvPr/>
            </p:nvSpPr>
            <p:spPr>
              <a:xfrm>
                <a:off x="7016259" y="1872234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8885719" y="2998435"/>
              <a:ext cx="352425" cy="352425"/>
              <a:chOff x="6296898" y="2401662"/>
              <a:chExt cx="352425" cy="352425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8">
                <a:grayscl/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3846" b="93590" l="4348" r="98551">
                            <a14:foregroundMark x1="50725" y1="23077" x2="66667" y2="3846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316342" y="2420724"/>
                <a:ext cx="282874" cy="319771"/>
              </a:xfrm>
              <a:prstGeom prst="rect">
                <a:avLst/>
              </a:prstGeom>
            </p:spPr>
          </p:pic>
          <p:sp>
            <p:nvSpPr>
              <p:cNvPr id="19" name="타원 18"/>
              <p:cNvSpPr/>
              <p:nvPr/>
            </p:nvSpPr>
            <p:spPr>
              <a:xfrm>
                <a:off x="6296898" y="2401662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8411137" y="3845833"/>
              <a:ext cx="352425" cy="352425"/>
              <a:chOff x="6859680" y="2350600"/>
              <a:chExt cx="352425" cy="352425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10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>
                            <a14:foregroundMark x1="41026" y1="67857" x2="47436" y2="69048"/>
                            <a14:foregroundMark x1="41026" y1="82143" x2="53846" y2="82143"/>
                            <a14:foregroundMark x1="39744" y1="84524" x2="52564" y2="8809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869033" y="2355363"/>
                <a:ext cx="319771" cy="344369"/>
              </a:xfrm>
              <a:prstGeom prst="rect">
                <a:avLst/>
              </a:prstGeom>
            </p:spPr>
          </p:pic>
          <p:sp>
            <p:nvSpPr>
              <p:cNvPr id="23" name="타원 22"/>
              <p:cNvSpPr/>
              <p:nvPr/>
            </p:nvSpPr>
            <p:spPr>
              <a:xfrm>
                <a:off x="6859680" y="2350600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8885719" y="3845833"/>
              <a:ext cx="352425" cy="370801"/>
              <a:chOff x="6457779" y="2901044"/>
              <a:chExt cx="352425" cy="370801"/>
            </a:xfrm>
          </p:grpSpPr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12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488" b="89535" l="1282" r="89744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481346" y="2919277"/>
                <a:ext cx="319771" cy="352568"/>
              </a:xfrm>
              <a:prstGeom prst="rect">
                <a:avLst/>
              </a:prstGeom>
            </p:spPr>
          </p:pic>
          <p:sp>
            <p:nvSpPr>
              <p:cNvPr id="26" name="타원 25"/>
              <p:cNvSpPr/>
              <p:nvPr/>
            </p:nvSpPr>
            <p:spPr>
              <a:xfrm>
                <a:off x="6457779" y="2901044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8411137" y="4655385"/>
              <a:ext cx="352425" cy="352425"/>
              <a:chOff x="7045659" y="2847137"/>
              <a:chExt cx="352425" cy="352425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14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9091" b="97403" l="989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095863" y="2904152"/>
                <a:ext cx="252016" cy="213244"/>
              </a:xfrm>
              <a:prstGeom prst="rect">
                <a:avLst/>
              </a:prstGeom>
            </p:spPr>
          </p:pic>
          <p:sp>
            <p:nvSpPr>
              <p:cNvPr id="29" name="타원 28"/>
              <p:cNvSpPr/>
              <p:nvPr/>
            </p:nvSpPr>
            <p:spPr>
              <a:xfrm>
                <a:off x="7045659" y="2847137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sp>
          <p:nvSpPr>
            <p:cNvPr id="32" name="아래쪽 화살표 31"/>
            <p:cNvSpPr/>
            <p:nvPr/>
          </p:nvSpPr>
          <p:spPr>
            <a:xfrm rot="10800000">
              <a:off x="9161241" y="2924557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33" name="아래쪽 화살표 32"/>
            <p:cNvSpPr/>
            <p:nvPr/>
          </p:nvSpPr>
          <p:spPr>
            <a:xfrm rot="10800000">
              <a:off x="8645290" y="2924557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34" name="아래쪽 화살표 33"/>
            <p:cNvSpPr/>
            <p:nvPr/>
          </p:nvSpPr>
          <p:spPr>
            <a:xfrm rot="10800000">
              <a:off x="9161241" y="3758605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35" name="아래쪽 화살표 34"/>
            <p:cNvSpPr/>
            <p:nvPr/>
          </p:nvSpPr>
          <p:spPr>
            <a:xfrm rot="10800000">
              <a:off x="8645290" y="3758605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36" name="아래쪽 화살표 35"/>
            <p:cNvSpPr/>
            <p:nvPr/>
          </p:nvSpPr>
          <p:spPr>
            <a:xfrm rot="10800000">
              <a:off x="9161241" y="4570677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37" name="아래쪽 화살표 36"/>
            <p:cNvSpPr/>
            <p:nvPr/>
          </p:nvSpPr>
          <p:spPr>
            <a:xfrm rot="10800000">
              <a:off x="8645290" y="4570677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9374781" y="3848392"/>
              <a:ext cx="352425" cy="352425"/>
              <a:chOff x="7045659" y="2847137"/>
              <a:chExt cx="352425" cy="352425"/>
            </a:xfrm>
          </p:grpSpPr>
          <p:pic>
            <p:nvPicPr>
              <p:cNvPr id="39" name="그림 38"/>
              <p:cNvPicPr>
                <a:picLocks noChangeAspect="1"/>
              </p:cNvPicPr>
              <p:nvPr/>
            </p:nvPicPr>
            <p:blipFill>
              <a:blip r:embed="rId14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9091" b="97403" l="989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095863" y="2904152"/>
                <a:ext cx="252016" cy="213244"/>
              </a:xfrm>
              <a:prstGeom prst="rect">
                <a:avLst/>
              </a:prstGeom>
            </p:spPr>
          </p:pic>
          <p:sp>
            <p:nvSpPr>
              <p:cNvPr id="40" name="타원 39"/>
              <p:cNvSpPr/>
              <p:nvPr/>
            </p:nvSpPr>
            <p:spPr>
              <a:xfrm>
                <a:off x="7045659" y="2847137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sp>
          <p:nvSpPr>
            <p:cNvPr id="41" name="아래쪽 화살표 40"/>
            <p:cNvSpPr/>
            <p:nvPr/>
          </p:nvSpPr>
          <p:spPr>
            <a:xfrm>
              <a:off x="9633135" y="3758605"/>
              <a:ext cx="153805" cy="1926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42" name="그룹 41"/>
            <p:cNvGrpSpPr/>
            <p:nvPr/>
          </p:nvGrpSpPr>
          <p:grpSpPr>
            <a:xfrm>
              <a:off x="9373970" y="3002544"/>
              <a:ext cx="352425" cy="352425"/>
              <a:chOff x="6859680" y="2350600"/>
              <a:chExt cx="352425" cy="352425"/>
            </a:xfrm>
          </p:grpSpPr>
          <p:pic>
            <p:nvPicPr>
              <p:cNvPr id="43" name="그림 42"/>
              <p:cNvPicPr>
                <a:picLocks noChangeAspect="1"/>
              </p:cNvPicPr>
              <p:nvPr/>
            </p:nvPicPr>
            <p:blipFill>
              <a:blip r:embed="rId10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>
                            <a14:foregroundMark x1="41026" y1="67857" x2="47436" y2="69048"/>
                            <a14:foregroundMark x1="41026" y1="82143" x2="53846" y2="82143"/>
                            <a14:foregroundMark x1="39744" y1="84524" x2="52564" y2="8809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869033" y="2355363"/>
                <a:ext cx="319771" cy="344369"/>
              </a:xfrm>
              <a:prstGeom prst="rect">
                <a:avLst/>
              </a:prstGeom>
            </p:spPr>
          </p:pic>
          <p:sp>
            <p:nvSpPr>
              <p:cNvPr id="44" name="타원 43"/>
              <p:cNvSpPr/>
              <p:nvPr/>
            </p:nvSpPr>
            <p:spPr>
              <a:xfrm>
                <a:off x="6859680" y="2350600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sp>
          <p:nvSpPr>
            <p:cNvPr id="45" name="아래쪽 화살표 44"/>
            <p:cNvSpPr/>
            <p:nvPr/>
          </p:nvSpPr>
          <p:spPr>
            <a:xfrm>
              <a:off x="9630615" y="2934296"/>
              <a:ext cx="153805" cy="1926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46" name="그룹 45"/>
            <p:cNvGrpSpPr/>
            <p:nvPr/>
          </p:nvGrpSpPr>
          <p:grpSpPr>
            <a:xfrm>
              <a:off x="9376451" y="4633343"/>
              <a:ext cx="352425" cy="370801"/>
              <a:chOff x="6457779" y="2901044"/>
              <a:chExt cx="352425" cy="370801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>
              <a:blip r:embed="rId12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488" b="89535" l="1282" r="89744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481346" y="2919277"/>
                <a:ext cx="319771" cy="352568"/>
              </a:xfrm>
              <a:prstGeom prst="rect">
                <a:avLst/>
              </a:prstGeom>
            </p:spPr>
          </p:pic>
          <p:sp>
            <p:nvSpPr>
              <p:cNvPr id="48" name="타원 47"/>
              <p:cNvSpPr/>
              <p:nvPr/>
            </p:nvSpPr>
            <p:spPr>
              <a:xfrm>
                <a:off x="6457779" y="2901044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sp>
          <p:nvSpPr>
            <p:cNvPr id="49" name="아래쪽 화살표 48"/>
            <p:cNvSpPr/>
            <p:nvPr/>
          </p:nvSpPr>
          <p:spPr>
            <a:xfrm>
              <a:off x="9630615" y="4570676"/>
              <a:ext cx="153805" cy="1926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6163502" y="1916528"/>
              <a:ext cx="3916319" cy="745702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 smtClean="0">
                  <a:solidFill>
                    <a:schemeClr val="tx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자원 수집  원정</a:t>
              </a:r>
              <a:endParaRPr lang="en-US" altLang="ko-KR" sz="1100" b="1" dirty="0" smtClean="0">
                <a:solidFill>
                  <a:schemeClr val="tx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100" b="1" dirty="0" smtClean="0">
                  <a:solidFill>
                    <a:schemeClr val="tx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소모 기간 </a:t>
              </a:r>
              <a:r>
                <a:rPr lang="en-US" altLang="ko-KR" sz="1100" b="1" dirty="0">
                  <a:solidFill>
                    <a:schemeClr val="tx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: 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4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주</a:t>
              </a:r>
              <a:endParaRPr lang="ko-KR" altLang="en-US" sz="1100" b="1" dirty="0">
                <a:solidFill>
                  <a:schemeClr val="tx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6163502" y="5353717"/>
              <a:ext cx="3916319" cy="74570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 smtClean="0">
                  <a:solidFill>
                    <a:sysClr val="windowText" lastClr="000000"/>
                  </a:solidFill>
                </a:rPr>
                <a:t>농사</a:t>
              </a:r>
              <a:endParaRPr lang="en-US" altLang="ko-KR" sz="1100" b="1" dirty="0" smtClean="0">
                <a:solidFill>
                  <a:sysClr val="windowText" lastClr="000000"/>
                </a:solidFill>
              </a:endParaRPr>
            </a:p>
            <a:p>
              <a:r>
                <a:rPr lang="ko-KR" altLang="en-US" sz="1100" b="1" dirty="0">
                  <a:solidFill>
                    <a:sysClr val="windowText" lastClr="000000"/>
                  </a:solidFill>
                </a:rPr>
                <a:t>소모 </a:t>
              </a:r>
              <a:r>
                <a:rPr lang="ko-KR" altLang="en-US" sz="1100" b="1" dirty="0" smtClean="0">
                  <a:solidFill>
                    <a:sysClr val="windowText" lastClr="000000"/>
                  </a:solidFill>
                </a:rPr>
                <a:t>기간 </a:t>
              </a:r>
              <a:r>
                <a:rPr lang="en-US" altLang="ko-KR" sz="1100" b="1" dirty="0">
                  <a:solidFill>
                    <a:sysClr val="windowText" lastClr="000000"/>
                  </a:solidFill>
                </a:rPr>
                <a:t>: 1</a:t>
              </a:r>
              <a:r>
                <a:rPr lang="ko-KR" altLang="en-US" sz="1100" b="1" dirty="0" smtClean="0">
                  <a:solidFill>
                    <a:sysClr val="windowText" lastClr="000000"/>
                  </a:solidFill>
                </a:rPr>
                <a:t>주</a:t>
              </a:r>
              <a:endParaRPr lang="ko-KR" altLang="en-US" sz="11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6083301" y="5511591"/>
              <a:ext cx="4251324" cy="619154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96" name="직사각형 95"/>
          <p:cNvSpPr/>
          <p:nvPr/>
        </p:nvSpPr>
        <p:spPr>
          <a:xfrm>
            <a:off x="6209180" y="5932423"/>
            <a:ext cx="415743" cy="35161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>
                <a:latin typeface="넥슨Lv1고딕" panose="00000500000000000000" pitchFamily="2" charset="-127"/>
                <a:ea typeface="넥슨Lv1고딕" panose="00000500000000000000" pitchFamily="2" charset="-127"/>
              </a:rPr>
              <a:t>홈</a:t>
            </a:r>
            <a:endParaRPr lang="ko-KR" altLang="en-US" sz="9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6695804" y="5932417"/>
            <a:ext cx="433325" cy="35161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</a:t>
            </a:r>
            <a:endParaRPr lang="ko-KR" altLang="en-US" sz="105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7200011" y="5932417"/>
            <a:ext cx="433325" cy="35161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연구소</a:t>
            </a:r>
          </a:p>
        </p:txBody>
      </p:sp>
      <p:sp>
        <p:nvSpPr>
          <p:cNvPr id="99" name="직사각형 98"/>
          <p:cNvSpPr/>
          <p:nvPr/>
        </p:nvSpPr>
        <p:spPr>
          <a:xfrm>
            <a:off x="7704217" y="5932417"/>
            <a:ext cx="433325" cy="35161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아이템</a:t>
            </a: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4" t="31737" r="35658" b="28343"/>
          <a:stretch/>
        </p:blipFill>
        <p:spPr>
          <a:xfrm>
            <a:off x="736801" y="2196720"/>
            <a:ext cx="602718" cy="504367"/>
          </a:xfrm>
          <a:prstGeom prst="rect">
            <a:avLst/>
          </a:prstGeom>
        </p:spPr>
      </p:pic>
      <p:sp>
        <p:nvSpPr>
          <p:cNvPr id="105" name="TextBox 104"/>
          <p:cNvSpPr txBox="1"/>
          <p:nvPr/>
        </p:nvSpPr>
        <p:spPr>
          <a:xfrm>
            <a:off x="1288351" y="2316415"/>
            <a:ext cx="2492494" cy="261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스케쥴</a:t>
            </a:r>
            <a:r>
              <a:rPr lang="ko-KR" altLang="en-US" sz="11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endParaRPr lang="ko-KR" altLang="en-US" sz="11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43907" y="3259524"/>
            <a:ext cx="316049" cy="305150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19985" y="3259524"/>
            <a:ext cx="319544" cy="305150"/>
          </a:xfrm>
          <a:prstGeom prst="rect">
            <a:avLst/>
          </a:prstGeom>
        </p:spPr>
      </p:pic>
      <p:sp>
        <p:nvSpPr>
          <p:cNvPr id="112" name="아래쪽 화살표 111"/>
          <p:cNvSpPr/>
          <p:nvPr/>
        </p:nvSpPr>
        <p:spPr>
          <a:xfrm rot="10800000">
            <a:off x="7070788" y="3186432"/>
            <a:ext cx="116682" cy="146182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13" name="아래쪽 화살표 112"/>
          <p:cNvSpPr/>
          <p:nvPr/>
        </p:nvSpPr>
        <p:spPr>
          <a:xfrm rot="10800000">
            <a:off x="7501615" y="3179517"/>
            <a:ext cx="116682" cy="146182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grpSp>
        <p:nvGrpSpPr>
          <p:cNvPr id="122" name="그룹 121"/>
          <p:cNvGrpSpPr/>
          <p:nvPr/>
        </p:nvGrpSpPr>
        <p:grpSpPr>
          <a:xfrm>
            <a:off x="3438711" y="4286634"/>
            <a:ext cx="1588469" cy="1573930"/>
            <a:chOff x="4649553" y="3660783"/>
            <a:chExt cx="1892440" cy="1875119"/>
          </a:xfrm>
        </p:grpSpPr>
        <p:sp>
          <p:nvSpPr>
            <p:cNvPr id="114" name="모서리가 둥근 직사각형 113"/>
            <p:cNvSpPr/>
            <p:nvPr/>
          </p:nvSpPr>
          <p:spPr>
            <a:xfrm>
              <a:off x="4649553" y="3660783"/>
              <a:ext cx="1875119" cy="1875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4899170" y="3701623"/>
              <a:ext cx="1375884" cy="311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이번 달 </a:t>
              </a:r>
              <a:r>
                <a:rPr lang="ko-KR" altLang="en-US" sz="1100" dirty="0" err="1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스케쥴</a:t>
              </a:r>
              <a:endPara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cxnSp>
          <p:nvCxnSpPr>
            <p:cNvPr id="117" name="직선 연결선 116"/>
            <p:cNvCxnSpPr/>
            <p:nvPr/>
          </p:nvCxnSpPr>
          <p:spPr>
            <a:xfrm>
              <a:off x="4649553" y="4007905"/>
              <a:ext cx="187511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/>
            <p:cNvSpPr txBox="1"/>
            <p:nvPr/>
          </p:nvSpPr>
          <p:spPr>
            <a:xfrm>
              <a:off x="4695379" y="4077612"/>
              <a:ext cx="701806" cy="1320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1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1</a:t>
              </a:r>
              <a:r>
                <a:rPr lang="ko-KR" altLang="en-US" sz="11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주차</a:t>
              </a:r>
              <a:endParaRPr lang="en-US" altLang="ko-KR" sz="1100" dirty="0" smtClean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1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2</a:t>
              </a:r>
              <a:r>
                <a:rPr lang="ko-KR" altLang="en-US" sz="11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주차</a:t>
              </a:r>
              <a:endParaRPr lang="en-US" altLang="ko-KR" sz="1100" dirty="0" smtClean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1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3</a:t>
              </a:r>
              <a:r>
                <a:rPr lang="ko-KR" altLang="en-US" sz="11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주차</a:t>
              </a:r>
              <a:endParaRPr lang="en-US" altLang="ko-KR" sz="1100" dirty="0" smtClean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1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4</a:t>
              </a:r>
              <a:r>
                <a:rPr lang="ko-KR" altLang="en-US" sz="11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주차</a:t>
              </a:r>
              <a:endPara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206268" y="4077612"/>
              <a:ext cx="1335725" cy="1320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자원수집 원정</a:t>
              </a:r>
              <a:endParaRPr lang="en-US" altLang="ko-KR" sz="1100" b="1" dirty="0" smtClean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자원수집 원정</a:t>
              </a:r>
              <a:endPara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자원수집 원정</a:t>
              </a:r>
              <a:endPara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자원수집 </a:t>
              </a:r>
              <a:r>
                <a:rPr lang="ko-KR" altLang="en-US" sz="11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원정</a:t>
              </a:r>
              <a:endPara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sp>
        <p:nvSpPr>
          <p:cNvPr id="121" name="직사각형 120"/>
          <p:cNvSpPr/>
          <p:nvPr/>
        </p:nvSpPr>
        <p:spPr>
          <a:xfrm>
            <a:off x="8171540" y="3172291"/>
            <a:ext cx="170865" cy="2701475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20" name="직사각형 119"/>
          <p:cNvSpPr/>
          <p:nvPr/>
        </p:nvSpPr>
        <p:spPr>
          <a:xfrm>
            <a:off x="8171540" y="3174293"/>
            <a:ext cx="170865" cy="30280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24" name="TextBox 123"/>
          <p:cNvSpPr txBox="1"/>
          <p:nvPr/>
        </p:nvSpPr>
        <p:spPr>
          <a:xfrm>
            <a:off x="5398508" y="2804065"/>
            <a:ext cx="249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이번 달 </a:t>
            </a:r>
            <a:r>
              <a:rPr lang="ko-KR" altLang="en-US" sz="1400" dirty="0" err="1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스케쥴을</a:t>
            </a:r>
            <a:r>
              <a:rPr lang="ko-KR" altLang="en-US" sz="14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선택하세요</a:t>
            </a:r>
            <a:r>
              <a:rPr lang="en-US" altLang="ko-KR" sz="14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.</a:t>
            </a:r>
            <a:endParaRPr lang="ko-KR" altLang="en-US" sz="14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5144044" y="3111842"/>
            <a:ext cx="2971059" cy="66263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Google Shape;248;p7"/>
          <p:cNvSpPr txBox="1">
            <a:spLocks/>
          </p:cNvSpPr>
          <p:nvPr/>
        </p:nvSpPr>
        <p:spPr>
          <a:xfrm>
            <a:off x="8226673" y="4743153"/>
            <a:ext cx="3542404" cy="127969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원정 선택 시</a:t>
            </a:r>
            <a:endParaRPr lang="en-US" altLang="ko-KR" sz="16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기존 </a:t>
            </a:r>
            <a:r>
              <a:rPr lang="ko-KR" altLang="en-US" sz="16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스케쥴을</a:t>
            </a:r>
            <a:r>
              <a:rPr lang="ko-KR" altLang="en-US" sz="16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모두 </a:t>
            </a:r>
            <a:r>
              <a:rPr lang="ko-KR" altLang="en-US" sz="16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덮어쓰며</a:t>
            </a:r>
            <a:endParaRPr lang="en-US" altLang="ko-KR" sz="16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원정을 </a:t>
            </a:r>
            <a:r>
              <a:rPr lang="ko-KR" altLang="en-US" sz="16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떠날 것인지 묻는</a:t>
            </a:r>
            <a:endParaRPr lang="en-US" altLang="ko-KR" sz="16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컨펌</a:t>
            </a:r>
            <a:r>
              <a:rPr lang="ko-KR" altLang="en-US" sz="16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박스가 표시된다</a:t>
            </a:r>
            <a:r>
              <a:rPr lang="en-US" altLang="ko-KR" sz="16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8738568" y="3237750"/>
            <a:ext cx="2450053" cy="138614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원정을 </a:t>
            </a:r>
            <a:endParaRPr lang="en-US" altLang="ko-KR" sz="1600" b="1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떠나시겠습니까</a:t>
            </a:r>
            <a:r>
              <a:rPr lang="en-US" altLang="ko-KR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?</a:t>
            </a:r>
          </a:p>
          <a:p>
            <a:pPr algn="ctr"/>
            <a:endParaRPr lang="en-US" altLang="ko-KR" sz="16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확인            취소</a:t>
            </a:r>
            <a:endParaRPr lang="en-US" altLang="ko-KR" sz="1600" b="1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95" name="Picture 4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47538">
            <a:off x="6489646" y="3444717"/>
            <a:ext cx="444335" cy="499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2538079" y="2330539"/>
            <a:ext cx="3426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크레딧</a:t>
            </a:r>
            <a:r>
              <a:rPr lang="ko-KR" altLang="en-US" sz="12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2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1000         </a:t>
            </a:r>
            <a:r>
              <a:rPr lang="ko-KR" altLang="en-US" sz="12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코어</a:t>
            </a:r>
            <a:r>
              <a:rPr lang="en-US" altLang="ko-KR" sz="12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1000</a:t>
            </a:r>
            <a:endParaRPr lang="ko-KR" altLang="en-US" sz="12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282063" y="2368973"/>
            <a:ext cx="197929" cy="191103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20293" y="2367895"/>
            <a:ext cx="201246" cy="192181"/>
          </a:xfrm>
          <a:prstGeom prst="rect">
            <a:avLst/>
          </a:prstGeom>
        </p:spPr>
      </p:pic>
      <p:grpSp>
        <p:nvGrpSpPr>
          <p:cNvPr id="103" name="그룹 102"/>
          <p:cNvGrpSpPr/>
          <p:nvPr/>
        </p:nvGrpSpPr>
        <p:grpSpPr>
          <a:xfrm>
            <a:off x="835884" y="4496442"/>
            <a:ext cx="2450053" cy="1639517"/>
            <a:chOff x="835884" y="4496442"/>
            <a:chExt cx="2450053" cy="1639517"/>
          </a:xfrm>
        </p:grpSpPr>
        <p:sp>
          <p:nvSpPr>
            <p:cNvPr id="104" name="직사각형 103"/>
            <p:cNvSpPr/>
            <p:nvPr/>
          </p:nvSpPr>
          <p:spPr>
            <a:xfrm>
              <a:off x="835884" y="4496442"/>
              <a:ext cx="2450053" cy="14579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959768" y="4548780"/>
              <a:ext cx="12852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스테이터스</a:t>
              </a:r>
              <a:endPara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969769" y="4812520"/>
              <a:ext cx="7464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기동력</a:t>
              </a:r>
              <a:endParaRPr lang="en-US" altLang="ko-KR" sz="1000" dirty="0" smtClean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연산능력</a:t>
              </a:r>
              <a:endParaRPr lang="en-US" altLang="ko-KR" sz="1000" dirty="0" smtClean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지식</a:t>
              </a:r>
              <a:endParaRPr lang="en-US" altLang="ko-KR" sz="1000" dirty="0" smtClean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상식</a:t>
              </a:r>
              <a:endParaRPr lang="en-US" altLang="ko-KR" sz="1000" dirty="0" smtClean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의지</a:t>
              </a:r>
              <a:endParaRPr lang="en-US" altLang="ko-KR" sz="1000" dirty="0" smtClean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인간성</a:t>
              </a:r>
              <a:endParaRPr lang="en-US" altLang="ko-KR" sz="1000" dirty="0" smtClean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내구도</a:t>
              </a:r>
              <a:endParaRPr lang="en-US" altLang="ko-KR" sz="1000" dirty="0" smtClean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endParaRPr lang="ko-KR" altLang="en-US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480577" y="4812520"/>
              <a:ext cx="7464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100</a:t>
              </a:r>
            </a:p>
            <a:p>
              <a:r>
                <a:rPr lang="en-US" altLang="ko-KR" sz="1000" dirty="0" smtClean="0"/>
                <a:t>100</a:t>
              </a:r>
            </a:p>
            <a:p>
              <a:r>
                <a:rPr lang="en-US" altLang="ko-KR" sz="1000" dirty="0" smtClean="0"/>
                <a:t>100</a:t>
              </a:r>
            </a:p>
            <a:p>
              <a:r>
                <a:rPr lang="en-US" altLang="ko-KR" sz="1000" dirty="0" smtClean="0"/>
                <a:t>100</a:t>
              </a:r>
            </a:p>
            <a:p>
              <a:r>
                <a:rPr lang="en-US" altLang="ko-KR" sz="1000" dirty="0" smtClean="0"/>
                <a:t>100</a:t>
              </a:r>
            </a:p>
            <a:p>
              <a:r>
                <a:rPr lang="en-US" altLang="ko-KR" sz="1000" dirty="0" smtClean="0"/>
                <a:t>100</a:t>
              </a:r>
            </a:p>
            <a:p>
              <a:r>
                <a:rPr lang="en-US" altLang="ko-KR" sz="1000" dirty="0" smtClean="0"/>
                <a:t>100</a:t>
              </a:r>
              <a:endParaRPr lang="en-US" altLang="ko-KR" sz="1000" dirty="0" smtClean="0"/>
            </a:p>
            <a:p>
              <a:endParaRPr lang="ko-KR" altLang="en-US" sz="1000" dirty="0"/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1964743" y="4867569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1959073" y="4857557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1964743" y="5171567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1959073" y="5161556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1964743" y="5019568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1959073" y="5009556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1964743" y="5323566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1959073" y="5313555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1964743" y="5475566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1959073" y="5465554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1964743" y="5637091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1959073" y="5627080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1964742" y="5789491"/>
              <a:ext cx="1180983" cy="10513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1959073" y="5779480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1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2971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248;p7"/>
          <p:cNvSpPr txBox="1">
            <a:spLocks/>
          </p:cNvSpPr>
          <p:nvPr/>
        </p:nvSpPr>
        <p:spPr>
          <a:xfrm>
            <a:off x="696684" y="10902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진행 시 각 </a:t>
            </a:r>
            <a:r>
              <a:rPr lang="ko-KR" altLang="en-US" sz="24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주차별로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이벤트가 일어나며</a:t>
            </a:r>
            <a:r>
              <a:rPr lang="en-US" altLang="ko-KR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24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스테이터스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및 재화가 변동한다</a:t>
            </a:r>
            <a:r>
              <a:rPr lang="en-US" altLang="ko-KR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각 </a:t>
            </a:r>
            <a:r>
              <a:rPr lang="ko-KR" altLang="en-US" sz="24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스케쥴은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반복 실행 시 숙련도에 따라서 효율이 변화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7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 smtClean="0"/>
              <a:t>4. </a:t>
            </a:r>
            <a:r>
              <a:rPr lang="ko-KR" altLang="en-US" sz="3000" b="1" dirty="0" smtClean="0"/>
              <a:t>게임 진행 </a:t>
            </a:r>
            <a:r>
              <a:rPr lang="ko-KR" altLang="en-US" sz="3000" b="1" dirty="0" err="1" smtClean="0"/>
              <a:t>플로우</a:t>
            </a:r>
            <a:endParaRPr lang="en-US" altLang="ko-KR" sz="2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8897" y="4518427"/>
            <a:ext cx="2667194" cy="203070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8907" y="2440743"/>
            <a:ext cx="2677184" cy="2030705"/>
          </a:xfrm>
          <a:prstGeom prst="rect">
            <a:avLst/>
          </a:prstGeom>
        </p:spPr>
      </p:pic>
      <p:sp>
        <p:nvSpPr>
          <p:cNvPr id="90" name="모서리가 둥근 직사각형 89"/>
          <p:cNvSpPr/>
          <p:nvPr/>
        </p:nvSpPr>
        <p:spPr>
          <a:xfrm>
            <a:off x="2081532" y="2245814"/>
            <a:ext cx="7731220" cy="4176721"/>
          </a:xfrm>
          <a:prstGeom prst="roundRect">
            <a:avLst>
              <a:gd name="adj" fmla="val 747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/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4" t="31737" r="35658" b="28343"/>
          <a:stretch/>
        </p:blipFill>
        <p:spPr>
          <a:xfrm>
            <a:off x="2125130" y="2234837"/>
            <a:ext cx="602718" cy="504367"/>
          </a:xfrm>
          <a:prstGeom prst="rect">
            <a:avLst/>
          </a:prstGeom>
        </p:spPr>
      </p:pic>
      <p:sp>
        <p:nvSpPr>
          <p:cNvPr id="105" name="TextBox 104"/>
          <p:cNvSpPr txBox="1"/>
          <p:nvPr/>
        </p:nvSpPr>
        <p:spPr>
          <a:xfrm>
            <a:off x="2636339" y="2314191"/>
            <a:ext cx="249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스케쥴</a:t>
            </a:r>
            <a:r>
              <a:rPr lang="ko-KR" altLang="en-US" sz="14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endParaRPr lang="ko-KR" altLang="en-US" sz="14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3926408" y="2368656"/>
            <a:ext cx="3426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크레딧</a:t>
            </a:r>
            <a:r>
              <a:rPr lang="ko-KR" altLang="en-US" sz="12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2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</a:t>
            </a:r>
            <a:r>
              <a:rPr lang="en-US" altLang="ko-KR" sz="12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530 </a:t>
            </a:r>
            <a:r>
              <a:rPr lang="ko-KR" altLang="en-US" sz="12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↑</a:t>
            </a:r>
            <a:r>
              <a:rPr lang="en-US" altLang="ko-KR" sz="12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        </a:t>
            </a:r>
            <a:r>
              <a:rPr lang="ko-KR" altLang="en-US" sz="12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코어</a:t>
            </a:r>
            <a:r>
              <a:rPr lang="en-US" altLang="ko-KR" sz="12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1000</a:t>
            </a:r>
            <a:endParaRPr lang="ko-KR" altLang="en-US" sz="12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143" name="그림 1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0392" y="2407090"/>
            <a:ext cx="197929" cy="191103"/>
          </a:xfrm>
          <a:prstGeom prst="rect">
            <a:avLst/>
          </a:prstGeom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8622" y="2406012"/>
            <a:ext cx="201246" cy="192181"/>
          </a:xfrm>
          <a:prstGeom prst="rect">
            <a:avLst/>
          </a:prstGeom>
        </p:spPr>
      </p:pic>
      <p:sp>
        <p:nvSpPr>
          <p:cNvPr id="147" name="직사각형 146"/>
          <p:cNvSpPr/>
          <p:nvPr/>
        </p:nvSpPr>
        <p:spPr>
          <a:xfrm>
            <a:off x="2118894" y="2729506"/>
            <a:ext cx="7693858" cy="34886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48" name="TextBox 147"/>
          <p:cNvSpPr txBox="1"/>
          <p:nvPr/>
        </p:nvSpPr>
        <p:spPr>
          <a:xfrm>
            <a:off x="4719576" y="2910428"/>
            <a:ext cx="2492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</a:t>
            </a:r>
            <a:r>
              <a:rPr lang="ko-KR" altLang="en-US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주차 연구실 보조 </a:t>
            </a:r>
            <a:endParaRPr lang="ko-KR" altLang="en-US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149" name="그림 148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858" y="2589201"/>
            <a:ext cx="7039876" cy="3959931"/>
          </a:xfrm>
          <a:prstGeom prst="rect">
            <a:avLst/>
          </a:prstGeom>
        </p:spPr>
      </p:pic>
      <p:pic>
        <p:nvPicPr>
          <p:cNvPr id="141" name="그림 1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2306" y="4982334"/>
            <a:ext cx="828861" cy="1053345"/>
          </a:xfrm>
          <a:prstGeom prst="rect">
            <a:avLst/>
          </a:prstGeom>
        </p:spPr>
      </p:pic>
      <p:sp>
        <p:nvSpPr>
          <p:cNvPr id="31" name="오른쪽 화살표 30"/>
          <p:cNvSpPr/>
          <p:nvPr/>
        </p:nvSpPr>
        <p:spPr>
          <a:xfrm>
            <a:off x="8953643" y="3680525"/>
            <a:ext cx="1596333" cy="1476900"/>
          </a:xfrm>
          <a:prstGeom prst="rightArrow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152" name="Google Shape;248;p7"/>
          <p:cNvSpPr txBox="1">
            <a:spLocks/>
          </p:cNvSpPr>
          <p:nvPr/>
        </p:nvSpPr>
        <p:spPr>
          <a:xfrm>
            <a:off x="12446297" y="5429702"/>
            <a:ext cx="3542404" cy="388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</a:t>
            </a:r>
            <a:r>
              <a:rPr lang="ko-KR" altLang="en-US" sz="16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6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레퍼런스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2227880" y="4107525"/>
            <a:ext cx="3411542" cy="2256002"/>
            <a:chOff x="2227880" y="4192368"/>
            <a:chExt cx="3411542" cy="2256002"/>
          </a:xfrm>
        </p:grpSpPr>
        <p:grpSp>
          <p:nvGrpSpPr>
            <p:cNvPr id="100" name="그룹 99"/>
            <p:cNvGrpSpPr/>
            <p:nvPr/>
          </p:nvGrpSpPr>
          <p:grpSpPr>
            <a:xfrm>
              <a:off x="2227880" y="4192368"/>
              <a:ext cx="3411542" cy="2256002"/>
              <a:chOff x="1592143" y="3884501"/>
              <a:chExt cx="2918898" cy="1930224"/>
            </a:xfrm>
          </p:grpSpPr>
          <p:sp>
            <p:nvSpPr>
              <p:cNvPr id="101" name="직사각형 100"/>
              <p:cNvSpPr/>
              <p:nvPr/>
            </p:nvSpPr>
            <p:spPr>
              <a:xfrm>
                <a:off x="1592143" y="3884501"/>
                <a:ext cx="2918898" cy="17332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1739734" y="3946855"/>
                <a:ext cx="1531181" cy="342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 err="1" smtClean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스테이터스</a:t>
                </a:r>
                <a:endParaRPr lang="ko-KR" altLang="en-US" sz="20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1751648" y="4261065"/>
                <a:ext cx="889305" cy="1553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기동력</a:t>
                </a:r>
                <a:endParaRPr lang="en-US" altLang="ko-KR" sz="1400" dirty="0" smtClean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r>
                  <a:rPr lang="ko-KR" altLang="en-US" sz="1400" dirty="0" smtClean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연산능력</a:t>
                </a:r>
                <a:endParaRPr lang="en-US" altLang="ko-KR" sz="1400" dirty="0" smtClean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r>
                  <a:rPr lang="ko-KR" altLang="en-US" sz="1400" dirty="0" smtClean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지식</a:t>
                </a:r>
                <a:endParaRPr lang="en-US" altLang="ko-KR" sz="1400" dirty="0" smtClean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r>
                  <a:rPr lang="ko-KR" altLang="en-US" sz="1400" dirty="0" smtClean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상식</a:t>
                </a:r>
                <a:endParaRPr lang="en-US" altLang="ko-KR" sz="1400" dirty="0" smtClean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r>
                  <a:rPr lang="ko-KR" altLang="en-US" sz="1400" dirty="0" smtClean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의지</a:t>
                </a:r>
                <a:endParaRPr lang="en-US" altLang="ko-KR" sz="1400" dirty="0" smtClean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r>
                  <a:rPr lang="ko-KR" altLang="en-US" sz="1400" dirty="0" smtClean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인간성</a:t>
                </a:r>
                <a:endParaRPr lang="en-US" altLang="ko-KR" sz="1400" dirty="0" smtClean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r>
                  <a:rPr lang="ko-KR" altLang="en-US" sz="1400" dirty="0" smtClean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내구도</a:t>
                </a:r>
                <a:endParaRPr lang="en-US" altLang="ko-KR" sz="1400" dirty="0" smtClean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endParaRPr lang="ko-KR" altLang="en-US" sz="14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2360205" y="4261065"/>
                <a:ext cx="889305" cy="1553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/>
                  <a:t>98    </a:t>
                </a:r>
                <a:r>
                  <a:rPr lang="ko-KR" altLang="en-US" sz="1400" dirty="0" smtClean="0"/>
                  <a:t>↓</a:t>
                </a:r>
                <a:endParaRPr lang="en-US" altLang="ko-KR" sz="1400" dirty="0" smtClean="0"/>
              </a:p>
              <a:p>
                <a:r>
                  <a:rPr lang="en-US" altLang="ko-KR" sz="1400" dirty="0" smtClean="0"/>
                  <a:t>100</a:t>
                </a:r>
              </a:p>
              <a:p>
                <a:r>
                  <a:rPr lang="en-US" altLang="ko-KR" sz="1400" dirty="0" smtClean="0"/>
                  <a:t>100</a:t>
                </a:r>
              </a:p>
              <a:p>
                <a:r>
                  <a:rPr lang="en-US" altLang="ko-KR" sz="1400" dirty="0" smtClean="0"/>
                  <a:t>105 </a:t>
                </a:r>
                <a:r>
                  <a:rPr lang="ko-KR" altLang="en-US" sz="1400" dirty="0" smtClean="0"/>
                  <a:t>↑</a:t>
                </a:r>
                <a:endParaRPr lang="en-US" altLang="ko-KR" sz="1400" dirty="0" smtClean="0"/>
              </a:p>
              <a:p>
                <a:r>
                  <a:rPr lang="en-US" altLang="ko-KR" sz="1400" dirty="0" smtClean="0"/>
                  <a:t>100</a:t>
                </a:r>
              </a:p>
              <a:p>
                <a:r>
                  <a:rPr lang="en-US" altLang="ko-KR" sz="1400" dirty="0" smtClean="0"/>
                  <a:t>105 </a:t>
                </a:r>
                <a:r>
                  <a:rPr lang="ko-KR" altLang="en-US" sz="1400" dirty="0" smtClean="0"/>
                  <a:t>↑</a:t>
                </a:r>
                <a:endParaRPr lang="en-US" altLang="ko-KR" sz="1400" dirty="0" smtClean="0"/>
              </a:p>
              <a:p>
                <a:r>
                  <a:rPr lang="en-US" altLang="ko-KR" sz="1400" dirty="0" smtClean="0"/>
                  <a:t>100</a:t>
                </a:r>
                <a:endParaRPr lang="en-US" altLang="ko-KR" sz="1400" dirty="0" smtClean="0"/>
              </a:p>
              <a:p>
                <a:endParaRPr lang="ko-KR" altLang="en-US" sz="1400" dirty="0"/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>
                <a:off x="2937022" y="4326648"/>
                <a:ext cx="488048" cy="12524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08" name="직사각형 107"/>
              <p:cNvSpPr/>
              <p:nvPr/>
            </p:nvSpPr>
            <p:spPr>
              <a:xfrm>
                <a:off x="2930267" y="4314720"/>
                <a:ext cx="1416308" cy="1413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직사각형 108"/>
              <p:cNvSpPr/>
              <p:nvPr/>
            </p:nvSpPr>
            <p:spPr>
              <a:xfrm>
                <a:off x="2937022" y="4688820"/>
                <a:ext cx="488048" cy="12524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>
                <a:off x="2930267" y="4676893"/>
                <a:ext cx="1416308" cy="1413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직사각형 124"/>
              <p:cNvSpPr/>
              <p:nvPr/>
            </p:nvSpPr>
            <p:spPr>
              <a:xfrm>
                <a:off x="2937022" y="4507734"/>
                <a:ext cx="488048" cy="12524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29" name="직사각형 128"/>
              <p:cNvSpPr/>
              <p:nvPr/>
            </p:nvSpPr>
            <p:spPr>
              <a:xfrm>
                <a:off x="2930267" y="4495806"/>
                <a:ext cx="1416308" cy="1413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직사각형 129"/>
              <p:cNvSpPr/>
              <p:nvPr/>
            </p:nvSpPr>
            <p:spPr>
              <a:xfrm>
                <a:off x="2937022" y="4869906"/>
                <a:ext cx="488048" cy="12524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31" name="직사각형 130"/>
              <p:cNvSpPr/>
              <p:nvPr/>
            </p:nvSpPr>
            <p:spPr>
              <a:xfrm>
                <a:off x="2930267" y="4857979"/>
                <a:ext cx="1416308" cy="1413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직사각형 131"/>
              <p:cNvSpPr/>
              <p:nvPr/>
            </p:nvSpPr>
            <p:spPr>
              <a:xfrm>
                <a:off x="2937022" y="5050992"/>
                <a:ext cx="488048" cy="12524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33" name="직사각형 132"/>
              <p:cNvSpPr/>
              <p:nvPr/>
            </p:nvSpPr>
            <p:spPr>
              <a:xfrm>
                <a:off x="2930267" y="5039065"/>
                <a:ext cx="1416308" cy="1413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직사각형 133"/>
              <p:cNvSpPr/>
              <p:nvPr/>
            </p:nvSpPr>
            <p:spPr>
              <a:xfrm>
                <a:off x="2937022" y="5232079"/>
                <a:ext cx="488048" cy="12524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35" name="직사각형 134"/>
              <p:cNvSpPr/>
              <p:nvPr/>
            </p:nvSpPr>
            <p:spPr>
              <a:xfrm>
                <a:off x="2930267" y="5220152"/>
                <a:ext cx="1416308" cy="1413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6" name="아래쪽 화살표 135"/>
            <p:cNvSpPr/>
            <p:nvPr/>
          </p:nvSpPr>
          <p:spPr>
            <a:xfrm rot="10800000">
              <a:off x="5447198" y="5674534"/>
              <a:ext cx="162472" cy="203549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37" name="아래쪽 화살표 136"/>
            <p:cNvSpPr/>
            <p:nvPr/>
          </p:nvSpPr>
          <p:spPr>
            <a:xfrm rot="10800000">
              <a:off x="5447198" y="5310995"/>
              <a:ext cx="162472" cy="203549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4370162" y="5341226"/>
              <a:ext cx="132954" cy="1463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4370162" y="5769846"/>
              <a:ext cx="132954" cy="1463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4308622" y="4706588"/>
              <a:ext cx="61540" cy="146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51" name="아래쪽 화살표 150"/>
            <p:cNvSpPr/>
            <p:nvPr/>
          </p:nvSpPr>
          <p:spPr>
            <a:xfrm>
              <a:off x="5444190" y="4678007"/>
              <a:ext cx="162472" cy="20354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3791849" y="5973776"/>
              <a:ext cx="1647087" cy="16473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3786180" y="5963765"/>
              <a:ext cx="1658010" cy="1859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6" name="Google Shape;248;p7"/>
          <p:cNvSpPr txBox="1">
            <a:spLocks/>
          </p:cNvSpPr>
          <p:nvPr/>
        </p:nvSpPr>
        <p:spPr>
          <a:xfrm>
            <a:off x="10174413" y="4016136"/>
            <a:ext cx="2227548" cy="127969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en-US" altLang="ko-KR" sz="16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4</a:t>
            </a:r>
            <a:r>
              <a:rPr lang="ko-KR" altLang="en-US" sz="16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주차까지</a:t>
            </a:r>
            <a:endParaRPr lang="en-US" altLang="ko-KR" sz="16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주우우욱</a:t>
            </a:r>
            <a:endParaRPr lang="en-US" altLang="ko-KR" sz="16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자동 진행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6073867" y="3855801"/>
            <a:ext cx="1427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+ 200</a:t>
            </a:r>
            <a:endParaRPr lang="ko-KR" altLang="en-US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158" name="그림 1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850" y="3870268"/>
            <a:ext cx="324468" cy="309853"/>
          </a:xfrm>
          <a:prstGeom prst="rect">
            <a:avLst/>
          </a:prstGeom>
        </p:spPr>
      </p:pic>
      <p:sp>
        <p:nvSpPr>
          <p:cNvPr id="159" name="TextBox 158"/>
          <p:cNvSpPr txBox="1"/>
          <p:nvPr/>
        </p:nvSpPr>
        <p:spPr>
          <a:xfrm>
            <a:off x="6062970" y="4226575"/>
            <a:ext cx="1427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+ 130</a:t>
            </a:r>
            <a:endParaRPr lang="ko-KR" altLang="en-US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160" name="그림 1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7953" y="4241042"/>
            <a:ext cx="324468" cy="309853"/>
          </a:xfrm>
          <a:prstGeom prst="rect">
            <a:avLst/>
          </a:prstGeom>
        </p:spPr>
      </p:pic>
      <p:sp>
        <p:nvSpPr>
          <p:cNvPr id="161" name="TextBox 160"/>
          <p:cNvSpPr txBox="1"/>
          <p:nvPr/>
        </p:nvSpPr>
        <p:spPr>
          <a:xfrm>
            <a:off x="6062970" y="3463242"/>
            <a:ext cx="1427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+ 200</a:t>
            </a:r>
            <a:endParaRPr lang="ko-KR" altLang="en-US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162" name="그림 16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7953" y="3477709"/>
            <a:ext cx="324468" cy="309853"/>
          </a:xfrm>
          <a:prstGeom prst="rect">
            <a:avLst/>
          </a:prstGeom>
        </p:spPr>
      </p:pic>
      <p:grpSp>
        <p:nvGrpSpPr>
          <p:cNvPr id="53" name="그룹 52"/>
          <p:cNvGrpSpPr/>
          <p:nvPr/>
        </p:nvGrpSpPr>
        <p:grpSpPr>
          <a:xfrm>
            <a:off x="6018031" y="4582443"/>
            <a:ext cx="364312" cy="335803"/>
            <a:chOff x="7390906" y="4445678"/>
            <a:chExt cx="423401" cy="390268"/>
          </a:xfrm>
        </p:grpSpPr>
        <p:sp>
          <p:nvSpPr>
            <p:cNvPr id="52" name="직사각형 51"/>
            <p:cNvSpPr/>
            <p:nvPr/>
          </p:nvSpPr>
          <p:spPr>
            <a:xfrm>
              <a:off x="7390906" y="4445678"/>
              <a:ext cx="423401" cy="3902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그림 162"/>
            <p:cNvPicPr>
              <a:picLocks noChangeAspect="1"/>
            </p:cNvPicPr>
            <p:nvPr/>
          </p:nvPicPr>
          <p:blipFill>
            <a:blip r:embed="rId10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299" b="97922" l="656" r="98361">
                          <a14:foregroundMark x1="40656" y1="18961" x2="46557" y2="31429"/>
                          <a14:foregroundMark x1="53115" y1="23117" x2="61967" y2="30909"/>
                          <a14:foregroundMark x1="40328" y1="13766" x2="21311" y2="34026"/>
                          <a14:foregroundMark x1="26230" y1="43117" x2="60328" y2="36364"/>
                          <a14:foregroundMark x1="25246" y1="37922" x2="25246" y2="4831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60279" y="4465494"/>
              <a:ext cx="293476" cy="370452"/>
            </a:xfrm>
            <a:prstGeom prst="rect">
              <a:avLst/>
            </a:prstGeom>
          </p:spPr>
        </p:pic>
      </p:grpSp>
      <p:sp>
        <p:nvSpPr>
          <p:cNvPr id="164" name="TextBox 163"/>
          <p:cNvSpPr txBox="1"/>
          <p:nvPr/>
        </p:nvSpPr>
        <p:spPr>
          <a:xfrm>
            <a:off x="6085830" y="4554235"/>
            <a:ext cx="1427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+ 5</a:t>
            </a:r>
            <a:endParaRPr lang="ko-KR" altLang="en-US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65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7314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248;p7"/>
          <p:cNvSpPr txBox="1">
            <a:spLocks/>
          </p:cNvSpPr>
          <p:nvPr/>
        </p:nvSpPr>
        <p:spPr>
          <a:xfrm>
            <a:off x="696684" y="10902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스케쥴을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마치면 홈 화면으로 돌아오게 되고 </a:t>
            </a:r>
            <a:r>
              <a:rPr lang="ko-KR" altLang="en-US" sz="2400" b="1" u="sng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제한 시간이 </a:t>
            </a:r>
            <a:r>
              <a:rPr lang="en-US" altLang="ko-KR" sz="2400" b="1" u="sng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</a:t>
            </a:r>
            <a:r>
              <a:rPr lang="ko-KR" altLang="en-US" sz="2400" b="1" u="sng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개월 </a:t>
            </a:r>
            <a:r>
              <a:rPr lang="ko-KR" altLang="en-US" sz="2400" b="1" u="sng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줄어듬</a:t>
            </a:r>
            <a:endParaRPr lang="en-US" altLang="ko-KR" sz="2400" b="1" u="sng" dirty="0" smtClean="0">
              <a:solidFill>
                <a:schemeClr val="accent4">
                  <a:lumMod val="60000"/>
                  <a:lumOff val="40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endParaRPr lang="en-US" altLang="ko-KR" sz="2400" b="1" u="sng" dirty="0">
              <a:solidFill>
                <a:schemeClr val="accent4">
                  <a:lumMod val="60000"/>
                  <a:lumOff val="40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 smtClean="0"/>
              <a:t>4. </a:t>
            </a:r>
            <a:r>
              <a:rPr lang="ko-KR" altLang="en-US" sz="3000" b="1" dirty="0" smtClean="0"/>
              <a:t>게임 진행 </a:t>
            </a:r>
            <a:r>
              <a:rPr lang="ko-KR" altLang="en-US" sz="3000" b="1" dirty="0" err="1" smtClean="0"/>
              <a:t>플로우</a:t>
            </a:r>
            <a:endParaRPr lang="en-US" altLang="ko-KR" sz="2000" dirty="0" smtClean="0"/>
          </a:p>
        </p:txBody>
      </p:sp>
      <p:grpSp>
        <p:nvGrpSpPr>
          <p:cNvPr id="8" name="그룹 7"/>
          <p:cNvGrpSpPr/>
          <p:nvPr/>
        </p:nvGrpSpPr>
        <p:grpSpPr>
          <a:xfrm>
            <a:off x="3836252" y="1748448"/>
            <a:ext cx="4519496" cy="539057"/>
            <a:chOff x="3593991" y="1929423"/>
            <a:chExt cx="4519496" cy="539057"/>
          </a:xfrm>
        </p:grpSpPr>
        <p:sp>
          <p:nvSpPr>
            <p:cNvPr id="96" name="직사각형 95"/>
            <p:cNvSpPr/>
            <p:nvPr/>
          </p:nvSpPr>
          <p:spPr>
            <a:xfrm>
              <a:off x="6099413" y="1929423"/>
              <a:ext cx="2014074" cy="53905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err="1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안드로시아</a:t>
              </a:r>
              <a:endParaRPr lang="en-US" altLang="ko-KR" sz="1100" b="1" dirty="0" smtClean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1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다음 </a:t>
              </a:r>
              <a:r>
                <a:rPr lang="ko-KR" altLang="en-US" sz="1100" b="1" dirty="0" err="1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메인테넌스까지</a:t>
              </a:r>
              <a:r>
                <a:rPr lang="ko-KR" altLang="en-US" sz="11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100" b="1" dirty="0" smtClean="0">
                  <a:solidFill>
                    <a:srgbClr val="FF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9</a:t>
              </a:r>
              <a:r>
                <a:rPr lang="en-US" altLang="ko-KR" sz="11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1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개월</a:t>
              </a:r>
              <a:endPara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593991" y="1929423"/>
              <a:ext cx="2014074" cy="53905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err="1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안드로시아</a:t>
              </a:r>
              <a:endParaRPr lang="en-US" altLang="ko-KR" sz="1100" b="1" dirty="0" smtClean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1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다음 </a:t>
              </a:r>
              <a:r>
                <a:rPr lang="ko-KR" altLang="en-US" sz="1100" b="1" dirty="0" err="1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메인테넌스까지</a:t>
              </a:r>
              <a:r>
                <a:rPr lang="ko-KR" altLang="en-US" sz="11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1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10</a:t>
              </a:r>
              <a:r>
                <a:rPr lang="en-US" altLang="ko-KR" sz="11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1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개월</a:t>
              </a:r>
              <a:endPara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cxnSp>
          <p:nvCxnSpPr>
            <p:cNvPr id="18" name="직선 화살표 연결선 17"/>
            <p:cNvCxnSpPr>
              <a:stCxn id="17" idx="3"/>
              <a:endCxn id="96" idx="1"/>
            </p:cNvCxnSpPr>
            <p:nvPr/>
          </p:nvCxnSpPr>
          <p:spPr>
            <a:xfrm>
              <a:off x="5608065" y="2198952"/>
              <a:ext cx="491348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336573" y="2429679"/>
            <a:ext cx="7518855" cy="4228749"/>
            <a:chOff x="1998617" y="2017977"/>
            <a:chExt cx="8046180" cy="4525327"/>
          </a:xfrm>
        </p:grpSpPr>
        <p:sp>
          <p:nvSpPr>
            <p:cNvPr id="85" name="모서리가 둥근 직사각형 84"/>
            <p:cNvSpPr/>
            <p:nvPr/>
          </p:nvSpPr>
          <p:spPr>
            <a:xfrm>
              <a:off x="1998617" y="2085826"/>
              <a:ext cx="8046180" cy="4346876"/>
            </a:xfrm>
            <a:prstGeom prst="roundRect">
              <a:avLst>
                <a:gd name="adj" fmla="val 7479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/>
            </a:p>
          </p:txBody>
        </p:sp>
        <p:pic>
          <p:nvPicPr>
            <p:cNvPr id="86" name="그림 8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9773" y="2017977"/>
              <a:ext cx="8045024" cy="4525327"/>
            </a:xfrm>
            <a:prstGeom prst="rect">
              <a:avLst/>
            </a:prstGeom>
          </p:spPr>
        </p:pic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18201" y="4768209"/>
              <a:ext cx="1051990" cy="1336904"/>
            </a:xfrm>
            <a:prstGeom prst="rect">
              <a:avLst/>
            </a:prstGeom>
          </p:spPr>
        </p:pic>
        <p:sp>
          <p:nvSpPr>
            <p:cNvPr id="88" name="직사각형 87"/>
            <p:cNvSpPr/>
            <p:nvPr/>
          </p:nvSpPr>
          <p:spPr>
            <a:xfrm>
              <a:off x="9210363" y="2202142"/>
              <a:ext cx="617726" cy="24040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ysClr val="windowText" lastClr="000000"/>
                  </a:solidFill>
                </a:rPr>
                <a:t>옵션</a:t>
              </a:r>
              <a:endParaRPr lang="ko-KR" alt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367379" y="2202142"/>
              <a:ext cx="3426028" cy="279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err="1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크레딧</a:t>
              </a:r>
              <a:r>
                <a:rPr lang="ko-KR" altLang="en-US" sz="11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1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1500         </a:t>
              </a:r>
              <a:r>
                <a:rPr lang="ko-KR" altLang="en-US" sz="11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코어</a:t>
              </a:r>
              <a:r>
                <a:rPr lang="en-US" altLang="ko-KR" sz="11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1000</a:t>
              </a:r>
              <a:endPara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2240005" y="2146476"/>
              <a:ext cx="2014074" cy="53905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 err="1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안드로시아</a:t>
              </a:r>
              <a:endParaRPr lang="en-US" altLang="ko-KR" sz="1050" b="1" dirty="0" smtClean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05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다음 </a:t>
              </a:r>
              <a:r>
                <a:rPr lang="ko-KR" altLang="en-US" sz="1050" b="1" dirty="0" err="1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메인테넌스까지</a:t>
              </a:r>
              <a:r>
                <a:rPr lang="ko-KR" altLang="en-US" sz="105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05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9</a:t>
              </a:r>
              <a:r>
                <a:rPr lang="en-US" altLang="ko-KR" sz="105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05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개월</a:t>
              </a:r>
              <a:endParaRPr lang="ko-KR" altLang="en-US" sz="105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7764270" y="5922149"/>
              <a:ext cx="432680" cy="36594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홈</a:t>
              </a:r>
              <a:endParaRPr lang="ko-KR" altLang="en-US" sz="1050" b="1" dirty="0">
                <a:latin typeface="넥슨Lv1고딕 Bold" panose="00000800000000000000" pitchFamily="2" charset="-127"/>
                <a:ea typeface="넥슨Lv1고딕 Bold" panose="00000800000000000000" pitchFamily="2" charset="-127"/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8270719" y="5922143"/>
              <a:ext cx="450978" cy="36594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 err="1"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스케쥴</a:t>
              </a:r>
              <a:endParaRPr lang="ko-KR" altLang="en-US" sz="900" b="1" dirty="0">
                <a:latin typeface="넥슨Lv1고딕 Bold" panose="00000800000000000000" pitchFamily="2" charset="-127"/>
                <a:ea typeface="넥슨Lv1고딕 Bold" panose="00000800000000000000" pitchFamily="2" charset="-127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8795466" y="5922143"/>
              <a:ext cx="450978" cy="36594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연구소</a:t>
              </a: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9320213" y="5922142"/>
              <a:ext cx="450978" cy="36594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아이템</a:t>
              </a: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8479337" y="2202142"/>
              <a:ext cx="617726" cy="24040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ysClr val="windowText" lastClr="000000"/>
                  </a:solidFill>
                </a:rPr>
                <a:t>우편함</a:t>
              </a:r>
              <a:endParaRPr lang="ko-KR" altLang="en-US" sz="1000" dirty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106" name="그림 1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0840" y="2623871"/>
            <a:ext cx="209784" cy="202549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5943" y="2630022"/>
            <a:ext cx="213300" cy="20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16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248;p7"/>
          <p:cNvSpPr txBox="1">
            <a:spLocks/>
          </p:cNvSpPr>
          <p:nvPr/>
        </p:nvSpPr>
        <p:spPr>
          <a:xfrm>
            <a:off x="696684" y="10902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진행 완료 후 확률적으로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전투 </a:t>
            </a:r>
            <a:r>
              <a:rPr lang="ko-KR" altLang="en-US" sz="2400" b="1" u="sng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엔카운트가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발생 </a:t>
            </a:r>
            <a:r>
              <a:rPr lang="en-US" altLang="ko-KR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/>
            </a:r>
            <a:br>
              <a:rPr lang="en-US" altLang="ko-KR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</a:br>
            <a:r>
              <a:rPr lang="en-US" altLang="ko-KR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ko-KR" altLang="en-US" sz="24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스케쥴에서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전투를 선택하지 않아도 발생</a:t>
            </a:r>
            <a:r>
              <a:rPr lang="en-US" altLang="ko-KR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7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 smtClean="0"/>
              <a:t>4. </a:t>
            </a:r>
            <a:r>
              <a:rPr lang="ko-KR" altLang="en-US" sz="3000" b="1" dirty="0" smtClean="0"/>
              <a:t>게임 진행 </a:t>
            </a:r>
            <a:r>
              <a:rPr lang="ko-KR" altLang="en-US" sz="3000" b="1" dirty="0" err="1" smtClean="0"/>
              <a:t>플로우</a:t>
            </a:r>
            <a:endParaRPr lang="en-US" altLang="ko-KR" sz="2000" dirty="0" smtClean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2081532" y="2245814"/>
            <a:ext cx="7731220" cy="4176721"/>
          </a:xfrm>
          <a:prstGeom prst="roundRect">
            <a:avLst>
              <a:gd name="adj" fmla="val 747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4" t="31737" r="35658" b="28343"/>
          <a:stretch/>
        </p:blipFill>
        <p:spPr>
          <a:xfrm>
            <a:off x="2125130" y="2234837"/>
            <a:ext cx="602718" cy="50436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636339" y="2314191"/>
            <a:ext cx="249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스케쥴</a:t>
            </a:r>
            <a:r>
              <a:rPr lang="ko-KR" altLang="en-US" sz="14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endParaRPr lang="ko-KR" altLang="en-US" sz="14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926408" y="2368656"/>
            <a:ext cx="3426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크레딧</a:t>
            </a:r>
            <a:r>
              <a:rPr lang="ko-KR" altLang="en-US" sz="12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</a:t>
            </a:r>
            <a:r>
              <a:rPr lang="en-US" altLang="ko-KR" sz="12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500 </a:t>
            </a:r>
            <a:r>
              <a:rPr lang="ko-KR" altLang="en-US" sz="12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↑</a:t>
            </a:r>
            <a:r>
              <a:rPr lang="en-US" altLang="ko-KR" sz="12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        </a:t>
            </a:r>
            <a:r>
              <a:rPr lang="ko-KR" altLang="en-US" sz="12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코어</a:t>
            </a:r>
            <a:r>
              <a:rPr lang="en-US" altLang="ko-KR" sz="12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1000</a:t>
            </a:r>
            <a:endParaRPr lang="ko-KR" altLang="en-US" sz="12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392" y="2407090"/>
            <a:ext cx="197929" cy="191103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622" y="2406012"/>
            <a:ext cx="201246" cy="192181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2118894" y="2729506"/>
            <a:ext cx="7693858" cy="34886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858" y="2589201"/>
            <a:ext cx="7039876" cy="3959931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0468" y="4792976"/>
            <a:ext cx="930257" cy="1182202"/>
          </a:xfrm>
          <a:prstGeom prst="rect">
            <a:avLst/>
          </a:prstGeom>
        </p:spPr>
      </p:pic>
      <p:grpSp>
        <p:nvGrpSpPr>
          <p:cNvPr id="44" name="그룹 43"/>
          <p:cNvGrpSpPr/>
          <p:nvPr/>
        </p:nvGrpSpPr>
        <p:grpSpPr>
          <a:xfrm>
            <a:off x="2227880" y="4192366"/>
            <a:ext cx="3411542" cy="2040556"/>
            <a:chOff x="835884" y="4547267"/>
            <a:chExt cx="2450053" cy="1465458"/>
          </a:xfrm>
        </p:grpSpPr>
        <p:grpSp>
          <p:nvGrpSpPr>
            <p:cNvPr id="48" name="그룹 47"/>
            <p:cNvGrpSpPr/>
            <p:nvPr/>
          </p:nvGrpSpPr>
          <p:grpSpPr>
            <a:xfrm>
              <a:off x="835884" y="4547267"/>
              <a:ext cx="2450053" cy="1465458"/>
              <a:chOff x="1592143" y="3884502"/>
              <a:chExt cx="2918898" cy="1745890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1592143" y="3884502"/>
                <a:ext cx="2918898" cy="1651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739734" y="3946855"/>
                <a:ext cx="1531181" cy="342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 err="1" smtClean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스테이터스</a:t>
                </a:r>
                <a:endParaRPr lang="ko-KR" altLang="en-US" sz="20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1751648" y="4261065"/>
                <a:ext cx="889305" cy="1369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기동력</a:t>
                </a:r>
                <a:endParaRPr lang="en-US" altLang="ko-KR" sz="1400" dirty="0" smtClean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r>
                  <a:rPr lang="ko-KR" altLang="en-US" sz="1400" dirty="0" smtClean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연산능력</a:t>
                </a:r>
                <a:endParaRPr lang="en-US" altLang="ko-KR" sz="1400" dirty="0" smtClean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r>
                  <a:rPr lang="ko-KR" altLang="en-US" sz="1400" dirty="0" smtClean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지식</a:t>
                </a:r>
                <a:endParaRPr lang="en-US" altLang="ko-KR" sz="1400" dirty="0" smtClean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r>
                  <a:rPr lang="ko-KR" altLang="en-US" sz="1400" dirty="0" smtClean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상식</a:t>
                </a:r>
                <a:endParaRPr lang="en-US" altLang="ko-KR" sz="1400" dirty="0" smtClean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r>
                  <a:rPr lang="ko-KR" altLang="en-US" sz="1400" dirty="0" smtClean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의지</a:t>
                </a:r>
                <a:endParaRPr lang="en-US" altLang="ko-KR" sz="1400" dirty="0" smtClean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r>
                  <a:rPr lang="ko-KR" altLang="en-US" sz="1400" dirty="0" smtClean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인간성</a:t>
                </a:r>
                <a:endParaRPr lang="en-US" altLang="ko-KR" sz="1400" dirty="0" smtClean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endParaRPr lang="ko-KR" altLang="en-US" sz="14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2360205" y="4261065"/>
                <a:ext cx="889305" cy="1369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/>
                  <a:t>98    </a:t>
                </a:r>
                <a:r>
                  <a:rPr lang="ko-KR" altLang="en-US" sz="1400" dirty="0" smtClean="0"/>
                  <a:t>↓</a:t>
                </a:r>
                <a:endParaRPr lang="en-US" altLang="ko-KR" sz="1400" dirty="0" smtClean="0"/>
              </a:p>
              <a:p>
                <a:r>
                  <a:rPr lang="en-US" altLang="ko-KR" sz="1400" dirty="0" smtClean="0"/>
                  <a:t>100</a:t>
                </a:r>
              </a:p>
              <a:p>
                <a:r>
                  <a:rPr lang="en-US" altLang="ko-KR" sz="1400" dirty="0" smtClean="0"/>
                  <a:t>100</a:t>
                </a:r>
              </a:p>
              <a:p>
                <a:r>
                  <a:rPr lang="en-US" altLang="ko-KR" sz="1400" dirty="0" smtClean="0"/>
                  <a:t>105 </a:t>
                </a:r>
                <a:r>
                  <a:rPr lang="ko-KR" altLang="en-US" sz="1400" dirty="0" smtClean="0"/>
                  <a:t>↑</a:t>
                </a:r>
                <a:endParaRPr lang="en-US" altLang="ko-KR" sz="1400" dirty="0" smtClean="0"/>
              </a:p>
              <a:p>
                <a:r>
                  <a:rPr lang="en-US" altLang="ko-KR" sz="1400" dirty="0" smtClean="0"/>
                  <a:t>100</a:t>
                </a:r>
              </a:p>
              <a:p>
                <a:r>
                  <a:rPr lang="en-US" altLang="ko-KR" sz="1400" dirty="0"/>
                  <a:t>105 </a:t>
                </a:r>
                <a:r>
                  <a:rPr lang="ko-KR" altLang="en-US" sz="1400" dirty="0"/>
                  <a:t>↑</a:t>
                </a:r>
                <a:endParaRPr lang="en-US" altLang="ko-KR" sz="1400" dirty="0" smtClean="0"/>
              </a:p>
              <a:p>
                <a:endParaRPr lang="ko-KR" altLang="en-US" sz="1400" dirty="0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2937022" y="4326648"/>
                <a:ext cx="488048" cy="12524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2930267" y="4314720"/>
                <a:ext cx="1416308" cy="1413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2937022" y="4688820"/>
                <a:ext cx="488048" cy="12524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2930267" y="4676893"/>
                <a:ext cx="1416308" cy="1413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2937022" y="4507734"/>
                <a:ext cx="488048" cy="12524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2930267" y="4495806"/>
                <a:ext cx="1416308" cy="1413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2937022" y="4869906"/>
                <a:ext cx="488048" cy="12524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2930267" y="4857979"/>
                <a:ext cx="1416308" cy="1413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2937022" y="5050992"/>
                <a:ext cx="488048" cy="12524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2930267" y="5039065"/>
                <a:ext cx="1416308" cy="1413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2937022" y="5232079"/>
                <a:ext cx="488048" cy="12524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2930267" y="5220152"/>
                <a:ext cx="1416308" cy="1413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" name="아래쪽 화살표 48"/>
            <p:cNvSpPr/>
            <p:nvPr/>
          </p:nvSpPr>
          <p:spPr>
            <a:xfrm rot="10800000">
              <a:off x="3147888" y="5611709"/>
              <a:ext cx="116682" cy="146182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50" name="아래쪽 화살표 49"/>
            <p:cNvSpPr/>
            <p:nvPr/>
          </p:nvSpPr>
          <p:spPr>
            <a:xfrm rot="10800000">
              <a:off x="3147888" y="5350628"/>
              <a:ext cx="116682" cy="146182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2374398" y="5372339"/>
              <a:ext cx="95483" cy="10513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2374398" y="5680159"/>
              <a:ext cx="95483" cy="10513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4308622" y="4706588"/>
            <a:ext cx="61540" cy="1463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6" name="아래쪽 화살표 45"/>
          <p:cNvSpPr/>
          <p:nvPr/>
        </p:nvSpPr>
        <p:spPr>
          <a:xfrm>
            <a:off x="5444190" y="4678007"/>
            <a:ext cx="162472" cy="203549"/>
          </a:xfrm>
          <a:prstGeom prst="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2112449" y="2895301"/>
            <a:ext cx="7693858" cy="90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70" name="직사각형 69"/>
          <p:cNvSpPr/>
          <p:nvPr/>
        </p:nvSpPr>
        <p:spPr>
          <a:xfrm>
            <a:off x="2123214" y="4012569"/>
            <a:ext cx="6280557" cy="90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1" name="직사각형 70"/>
          <p:cNvSpPr/>
          <p:nvPr/>
        </p:nvSpPr>
        <p:spPr>
          <a:xfrm>
            <a:off x="2126963" y="5129836"/>
            <a:ext cx="3512459" cy="90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1" name="TextBox 40"/>
          <p:cNvSpPr txBox="1"/>
          <p:nvPr/>
        </p:nvSpPr>
        <p:spPr>
          <a:xfrm>
            <a:off x="3659809" y="3036407"/>
            <a:ext cx="45746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WARNING                     </a:t>
            </a:r>
            <a:r>
              <a:rPr lang="en-US" altLang="ko-KR" dirty="0" err="1" smtClean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WARNING</a:t>
            </a:r>
            <a:endParaRPr lang="en-US" altLang="ko-KR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WARNING                     </a:t>
            </a:r>
            <a:r>
              <a:rPr lang="en-US" altLang="ko-KR" dirty="0" err="1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WARNING</a:t>
            </a:r>
            <a:endParaRPr lang="en-US" altLang="ko-KR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ctr"/>
            <a:endParaRPr lang="en-US" altLang="ko-KR" dirty="0" smtClean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WARNING                     </a:t>
            </a:r>
            <a:r>
              <a:rPr lang="en-US" altLang="ko-KR" dirty="0" err="1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WARNING</a:t>
            </a:r>
            <a:endParaRPr lang="en-US" altLang="ko-KR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WARNING                     </a:t>
            </a:r>
            <a:r>
              <a:rPr lang="en-US" altLang="ko-KR" dirty="0" err="1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WARNING</a:t>
            </a:r>
            <a:endParaRPr lang="en-US" altLang="ko-KR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ctr"/>
            <a:endParaRPr lang="en-US" altLang="ko-KR" dirty="0" smtClean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ctr"/>
            <a:endParaRPr lang="en-US" altLang="ko-KR" dirty="0" smtClean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   WARNING                     </a:t>
            </a:r>
            <a:endParaRPr lang="en-US" altLang="ko-KR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   WARNING                     </a:t>
            </a:r>
            <a:endParaRPr lang="en-US" altLang="ko-KR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73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6037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696684" y="2394780"/>
            <a:ext cx="8057211" cy="4116011"/>
            <a:chOff x="3100648" y="3218511"/>
            <a:chExt cx="5990704" cy="3002072"/>
          </a:xfrm>
        </p:grpSpPr>
        <p:grpSp>
          <p:nvGrpSpPr>
            <p:cNvPr id="40" name="그룹 39"/>
            <p:cNvGrpSpPr/>
            <p:nvPr/>
          </p:nvGrpSpPr>
          <p:grpSpPr>
            <a:xfrm>
              <a:off x="3100648" y="3218511"/>
              <a:ext cx="5990704" cy="3002072"/>
              <a:chOff x="3239247" y="3218511"/>
              <a:chExt cx="5990704" cy="3002072"/>
            </a:xfrm>
          </p:grpSpPr>
          <p:sp>
            <p:nvSpPr>
              <p:cNvPr id="25" name="모서리가 둥근 직사각형 24"/>
              <p:cNvSpPr/>
              <p:nvPr/>
            </p:nvSpPr>
            <p:spPr>
              <a:xfrm>
                <a:off x="3239247" y="3218511"/>
                <a:ext cx="5990704" cy="3002072"/>
              </a:xfrm>
              <a:prstGeom prst="round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/>
              </a:p>
            </p:txBody>
          </p:sp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423" b="89952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2288" y="3858203"/>
                <a:ext cx="2156805" cy="1629297"/>
              </a:xfrm>
              <a:prstGeom prst="rect">
                <a:avLst/>
              </a:prstGeom>
            </p:spPr>
          </p:pic>
          <p:sp>
            <p:nvSpPr>
              <p:cNvPr id="22" name="타원 21"/>
              <p:cNvSpPr/>
              <p:nvPr/>
            </p:nvSpPr>
            <p:spPr>
              <a:xfrm>
                <a:off x="7802989" y="5242244"/>
                <a:ext cx="1020830" cy="947439"/>
              </a:xfrm>
              <a:prstGeom prst="ellips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b="1" dirty="0" smtClean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사격</a:t>
                </a:r>
                <a:endParaRPr lang="ko-KR" altLang="en-US" b="1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5935272">
                <a:off x="6415943" y="3971704"/>
                <a:ext cx="276225" cy="914400"/>
              </a:xfrm>
              <a:prstGeom prst="rect">
                <a:avLst/>
              </a:prstGeom>
            </p:spPr>
          </p:pic>
          <p:sp>
            <p:nvSpPr>
              <p:cNvPr id="34" name="모서리가 둥근 직사각형 33"/>
              <p:cNvSpPr/>
              <p:nvPr/>
            </p:nvSpPr>
            <p:spPr>
              <a:xfrm>
                <a:off x="7150966" y="3636817"/>
                <a:ext cx="1459345" cy="219651"/>
              </a:xfrm>
              <a:prstGeom prst="roundRect">
                <a:avLst/>
              </a:prstGeom>
              <a:solidFill>
                <a:srgbClr val="FF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/>
              <p:cNvSpPr/>
              <p:nvPr/>
            </p:nvSpPr>
            <p:spPr>
              <a:xfrm>
                <a:off x="3693081" y="5242244"/>
                <a:ext cx="1020830" cy="947439"/>
              </a:xfrm>
              <a:prstGeom prst="ellips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b="1" dirty="0" smtClean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엄폐</a:t>
                </a:r>
                <a:endParaRPr lang="ko-KR" altLang="en-US" b="1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3861359" y="4405062"/>
              <a:ext cx="1740276" cy="773294"/>
              <a:chOff x="7536718" y="5558302"/>
              <a:chExt cx="2242915" cy="996642"/>
            </a:xfrm>
          </p:grpSpPr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6731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9125" y="5650246"/>
                <a:ext cx="1541773" cy="890803"/>
              </a:xfrm>
              <a:prstGeom prst="rect">
                <a:avLst/>
              </a:prstGeom>
            </p:spPr>
          </p:pic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0" b="100000" l="816" r="97959">
                            <a14:foregroundMark x1="25306" y1="87097" x2="27347" y2="78495"/>
                            <a14:foregroundMark x1="25714" y1="86559" x2="20000" y2="83333"/>
                            <a14:foregroundMark x1="41633" y1="87097" x2="50204" y2="74194"/>
                            <a14:foregroundMark x1="50612" y1="75269" x2="54694" y2="91935"/>
                            <a14:foregroundMark x1="52653" y1="70968" x2="56327" y2="78495"/>
                            <a14:foregroundMark x1="72245" y1="52688" x2="87347" y2="54839"/>
                            <a14:foregroundMark x1="26939" y1="26344" x2="19592" y2="12366"/>
                            <a14:foregroundMark x1="17959" y1="15054" x2="15102" y2="9140"/>
                            <a14:foregroundMark x1="9388" y1="51075" x2="11020" y2="55376"/>
                            <a14:foregroundMark x1="74286" y1="52151" x2="77551" y2="46237"/>
                            <a14:foregroundMark x1="53878" y1="50000" x2="55510" y2="36559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1070625">
                <a:off x="7536718" y="5558302"/>
                <a:ext cx="1312781" cy="996642"/>
              </a:xfrm>
              <a:prstGeom prst="rect">
                <a:avLst/>
              </a:prstGeom>
            </p:spPr>
          </p:pic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6043519">
                <a:off x="9270046" y="5598084"/>
                <a:ext cx="323850" cy="695325"/>
              </a:xfrm>
              <a:prstGeom prst="rect">
                <a:avLst/>
              </a:prstGeom>
            </p:spPr>
          </p:pic>
        </p:grpSp>
      </p:grpSp>
      <p:sp>
        <p:nvSpPr>
          <p:cNvPr id="20" name="Google Shape;248;p7"/>
          <p:cNvSpPr txBox="1">
            <a:spLocks/>
          </p:cNvSpPr>
          <p:nvPr/>
        </p:nvSpPr>
        <p:spPr>
          <a:xfrm>
            <a:off x="696684" y="10093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전투에서 승리 시 적이 </a:t>
            </a:r>
            <a:r>
              <a:rPr lang="ko-KR" altLang="en-US" sz="24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드랍하는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재료 아이템 획득</a:t>
            </a:r>
            <a:endParaRPr lang="en-US" altLang="ko-KR" sz="24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패배 시 </a:t>
            </a:r>
            <a:r>
              <a:rPr lang="ko-KR" altLang="en-US" sz="24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안드로이드의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내구도 수치가 크게 하락 </a:t>
            </a:r>
            <a:r>
              <a:rPr lang="en-US" altLang="ko-KR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차후에 코어 소모로 이어짐</a:t>
            </a:r>
            <a:r>
              <a:rPr lang="en-US" altLang="ko-KR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  <a:endParaRPr lang="en-US" altLang="ko-KR" sz="24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4. </a:t>
            </a:r>
            <a:r>
              <a:rPr lang="ko-KR" altLang="en-US" sz="3000" b="1" dirty="0"/>
              <a:t>게임 진행 </a:t>
            </a:r>
            <a:r>
              <a:rPr lang="ko-KR" altLang="en-US" sz="3000" b="1" dirty="0" err="1"/>
              <a:t>플로우</a:t>
            </a:r>
            <a:endParaRPr lang="en-US" altLang="ko-KR" sz="2000" dirty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189154"/>
              </p:ext>
            </p:extLst>
          </p:nvPr>
        </p:nvGraphicFramePr>
        <p:xfrm>
          <a:off x="1805421" y="3762995"/>
          <a:ext cx="781015" cy="159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03"/>
                <a:gridCol w="156203"/>
                <a:gridCol w="156203"/>
                <a:gridCol w="144912"/>
                <a:gridCol w="167494"/>
              </a:tblGrid>
              <a:tr h="15537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905" marR="37905" marT="18952" marB="189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7905" marR="37905" marT="18952" marB="189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7905" marR="37905" marT="18952" marB="189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7905" marR="37905" marT="18952" marB="189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905" marR="37905" marT="18952" marB="189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pSp>
        <p:nvGrpSpPr>
          <p:cNvPr id="29" name="그룹 28"/>
          <p:cNvGrpSpPr/>
          <p:nvPr/>
        </p:nvGrpSpPr>
        <p:grpSpPr>
          <a:xfrm>
            <a:off x="9180057" y="3541112"/>
            <a:ext cx="2450053" cy="1639517"/>
            <a:chOff x="835884" y="4496442"/>
            <a:chExt cx="2450053" cy="1639517"/>
          </a:xfrm>
        </p:grpSpPr>
        <p:sp>
          <p:nvSpPr>
            <p:cNvPr id="32" name="직사각형 31"/>
            <p:cNvSpPr/>
            <p:nvPr/>
          </p:nvSpPr>
          <p:spPr>
            <a:xfrm>
              <a:off x="835884" y="4496442"/>
              <a:ext cx="2450053" cy="14579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59768" y="4548780"/>
              <a:ext cx="12852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스테이터스</a:t>
              </a:r>
              <a:endPara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69769" y="4812520"/>
              <a:ext cx="7464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기동력</a:t>
              </a:r>
              <a:endParaRPr lang="en-US" altLang="ko-KR" sz="1000" dirty="0" smtClean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연산능력</a:t>
              </a:r>
              <a:endParaRPr lang="en-US" altLang="ko-KR" sz="1000" dirty="0" smtClean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지식</a:t>
              </a:r>
              <a:endParaRPr lang="en-US" altLang="ko-KR" sz="1000" dirty="0" smtClean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상식</a:t>
              </a:r>
              <a:endParaRPr lang="en-US" altLang="ko-KR" sz="1000" dirty="0" smtClean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의지</a:t>
              </a:r>
              <a:endParaRPr lang="en-US" altLang="ko-KR" sz="1000" dirty="0" smtClean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인간성</a:t>
              </a:r>
              <a:endParaRPr lang="en-US" altLang="ko-KR" sz="1000" dirty="0" smtClean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내구도</a:t>
              </a:r>
              <a:endParaRPr lang="en-US" altLang="ko-KR" sz="1000" dirty="0" smtClean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endParaRPr lang="ko-KR" altLang="en-US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480577" y="4812520"/>
              <a:ext cx="7464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100</a:t>
              </a:r>
            </a:p>
            <a:p>
              <a:r>
                <a:rPr lang="en-US" altLang="ko-KR" sz="1000" dirty="0" smtClean="0"/>
                <a:t>100</a:t>
              </a:r>
            </a:p>
            <a:p>
              <a:r>
                <a:rPr lang="en-US" altLang="ko-KR" sz="1000" dirty="0" smtClean="0"/>
                <a:t>100</a:t>
              </a:r>
            </a:p>
            <a:p>
              <a:r>
                <a:rPr lang="en-US" altLang="ko-KR" sz="1000" dirty="0" smtClean="0"/>
                <a:t>100</a:t>
              </a:r>
            </a:p>
            <a:p>
              <a:r>
                <a:rPr lang="en-US" altLang="ko-KR" sz="1000" dirty="0" smtClean="0"/>
                <a:t>100</a:t>
              </a:r>
            </a:p>
            <a:p>
              <a:r>
                <a:rPr lang="en-US" altLang="ko-KR" sz="1000" dirty="0" smtClean="0"/>
                <a:t>100</a:t>
              </a:r>
            </a:p>
            <a:p>
              <a:r>
                <a:rPr lang="en-US" altLang="ko-KR" sz="1000" dirty="0" smtClean="0"/>
                <a:t>90 </a:t>
              </a:r>
              <a:r>
                <a:rPr lang="ko-KR" altLang="en-US" sz="1000" dirty="0" smtClean="0"/>
                <a:t>↓</a:t>
              </a:r>
              <a:endParaRPr lang="en-US" altLang="ko-KR" sz="1000" dirty="0" smtClean="0"/>
            </a:p>
            <a:p>
              <a:endParaRPr lang="ko-KR" altLang="en-US" sz="10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964743" y="4867569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959073" y="4857557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964743" y="5171567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959073" y="5161556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1964743" y="5019568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959073" y="5009556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964743" y="5323566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959073" y="5313555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964743" y="5475566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959073" y="5465554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964743" y="5637091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959073" y="5627080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964743" y="5789491"/>
              <a:ext cx="1026484" cy="10513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959073" y="5779480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53" name="직사각형 52"/>
          <p:cNvSpPr/>
          <p:nvPr/>
        </p:nvSpPr>
        <p:spPr>
          <a:xfrm>
            <a:off x="11280629" y="4834161"/>
            <a:ext cx="204445" cy="1051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4" name="Google Shape;248;p7"/>
          <p:cNvSpPr txBox="1">
            <a:spLocks/>
          </p:cNvSpPr>
          <p:nvPr/>
        </p:nvSpPr>
        <p:spPr>
          <a:xfrm>
            <a:off x="8633881" y="5066973"/>
            <a:ext cx="3542404" cy="127969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패배 시 내구도 하락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13">
            <a:biLevel thresh="7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244" b="100000" l="0" r="100000">
                        <a14:foregroundMark x1="89326" y1="43697" x2="74157" y2="36134"/>
                        <a14:foregroundMark x1="7865" y1="39496" x2="0" y2="386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923923" y="2514600"/>
            <a:ext cx="523754" cy="399076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476252" y="2531033"/>
            <a:ext cx="249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전투</a:t>
            </a:r>
            <a:endParaRPr lang="ko-KR" altLang="en-US" sz="14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35382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248;p7"/>
          <p:cNvSpPr txBox="1">
            <a:spLocks/>
          </p:cNvSpPr>
          <p:nvPr/>
        </p:nvSpPr>
        <p:spPr>
          <a:xfrm>
            <a:off x="696684" y="10902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스케쥴을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거듭하다 제한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된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기간이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0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이 되면 </a:t>
            </a:r>
            <a:r>
              <a:rPr lang="en-US" altLang="ko-KR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Go / Stop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선택지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가 등장 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 smtClean="0"/>
              <a:t>4. </a:t>
            </a:r>
            <a:r>
              <a:rPr lang="ko-KR" altLang="en-US" sz="3000" b="1" dirty="0" smtClean="0"/>
              <a:t>게임 진행 </a:t>
            </a:r>
            <a:r>
              <a:rPr lang="ko-KR" altLang="en-US" sz="3000" b="1" dirty="0" err="1" smtClean="0"/>
              <a:t>플로우</a:t>
            </a:r>
            <a:endParaRPr lang="en-US" altLang="ko-KR" sz="2000" dirty="0" smtClean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018407" y="2358872"/>
            <a:ext cx="5998940" cy="3240873"/>
          </a:xfrm>
          <a:prstGeom prst="roundRect">
            <a:avLst>
              <a:gd name="adj" fmla="val 747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269" y="2308286"/>
            <a:ext cx="5998078" cy="3373920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8395223" y="2445593"/>
            <a:ext cx="460554" cy="1792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ysClr val="windowText" lastClr="000000"/>
                </a:solidFill>
              </a:rPr>
              <a:t>옵션</a:t>
            </a:r>
            <a:endParaRPr lang="ko-KR" alt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784470" y="2445593"/>
            <a:ext cx="25543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크레딧</a:t>
            </a:r>
            <a:r>
              <a:rPr lang="ko-KR" altLang="en-US" sz="9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9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1500         </a:t>
            </a:r>
            <a:r>
              <a:rPr lang="ko-KR" altLang="en-US" sz="9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코어</a:t>
            </a:r>
            <a:r>
              <a:rPr lang="en-US" altLang="ko-KR" sz="9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1000</a:t>
            </a:r>
            <a:endParaRPr lang="ko-KR" altLang="en-US" sz="9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198377" y="2404090"/>
            <a:ext cx="1501621" cy="40190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안드로시아</a:t>
            </a:r>
            <a:endParaRPr lang="en-US" altLang="ko-KR" sz="800" b="1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8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다음 </a:t>
            </a:r>
            <a:r>
              <a:rPr lang="ko-KR" altLang="en-US" sz="800" b="1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메인테넌스까지</a:t>
            </a:r>
            <a:r>
              <a:rPr lang="ko-KR" altLang="en-US" sz="8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800" b="1" dirty="0">
                <a:solidFill>
                  <a:srgbClr val="FF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0</a:t>
            </a:r>
            <a:r>
              <a:rPr lang="en-US" altLang="ko-KR" sz="8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8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개월</a:t>
            </a:r>
            <a:endParaRPr lang="ko-KR" altLang="en-US" sz="8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850197" y="2445593"/>
            <a:ext cx="460554" cy="1792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ysClr val="windowText" lastClr="000000"/>
                </a:solidFill>
              </a:rPr>
              <a:t>우편함</a:t>
            </a:r>
            <a:endParaRPr lang="ko-KR" altLang="en-US" sz="700" dirty="0">
              <a:solidFill>
                <a:sysClr val="windowText" lastClr="000000"/>
              </a:solidFill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65" b="99658" l="9875" r="899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35" t="1" b="38179"/>
          <a:stretch/>
        </p:blipFill>
        <p:spPr>
          <a:xfrm>
            <a:off x="5328617" y="2965542"/>
            <a:ext cx="2239177" cy="2499850"/>
          </a:xfrm>
          <a:prstGeom prst="rect">
            <a:avLst/>
          </a:prstGeom>
        </p:spPr>
      </p:pic>
      <p:grpSp>
        <p:nvGrpSpPr>
          <p:cNvPr id="56" name="그룹 55"/>
          <p:cNvGrpSpPr/>
          <p:nvPr/>
        </p:nvGrpSpPr>
        <p:grpSpPr>
          <a:xfrm>
            <a:off x="4893215" y="4114992"/>
            <a:ext cx="2450053" cy="1639517"/>
            <a:chOff x="835884" y="4496442"/>
            <a:chExt cx="2450053" cy="1639517"/>
          </a:xfrm>
        </p:grpSpPr>
        <p:sp>
          <p:nvSpPr>
            <p:cNvPr id="57" name="직사각형 56"/>
            <p:cNvSpPr/>
            <p:nvPr/>
          </p:nvSpPr>
          <p:spPr>
            <a:xfrm>
              <a:off x="835884" y="4496442"/>
              <a:ext cx="2450053" cy="14579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59768" y="4548780"/>
              <a:ext cx="12852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스테이터스</a:t>
              </a:r>
              <a:endPara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969769" y="4812520"/>
              <a:ext cx="7464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기동력</a:t>
              </a:r>
              <a:endParaRPr lang="en-US" altLang="ko-KR" sz="1000" dirty="0" smtClean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연산능력</a:t>
              </a:r>
              <a:endParaRPr lang="en-US" altLang="ko-KR" sz="1000" dirty="0" smtClean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지식</a:t>
              </a:r>
              <a:endParaRPr lang="en-US" altLang="ko-KR" sz="1000" dirty="0" smtClean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상식</a:t>
              </a:r>
              <a:endParaRPr lang="en-US" altLang="ko-KR" sz="1000" dirty="0" smtClean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의지</a:t>
              </a:r>
              <a:endParaRPr lang="en-US" altLang="ko-KR" sz="1000" dirty="0" smtClean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인간성</a:t>
              </a:r>
              <a:endParaRPr lang="en-US" altLang="ko-KR" sz="1000" dirty="0" smtClean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내구도</a:t>
              </a:r>
              <a:endParaRPr lang="en-US" altLang="ko-KR" sz="1000" dirty="0" smtClean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endParaRPr lang="ko-KR" altLang="en-US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480577" y="4812520"/>
              <a:ext cx="7464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98</a:t>
              </a:r>
              <a:endParaRPr lang="en-US" altLang="ko-KR" sz="1000" dirty="0" smtClean="0"/>
            </a:p>
            <a:p>
              <a:r>
                <a:rPr lang="en-US" altLang="ko-KR" sz="1000" dirty="0" smtClean="0"/>
                <a:t>100</a:t>
              </a:r>
            </a:p>
            <a:p>
              <a:r>
                <a:rPr lang="en-US" altLang="ko-KR" sz="1000" dirty="0" smtClean="0"/>
                <a:t>100</a:t>
              </a:r>
            </a:p>
            <a:p>
              <a:r>
                <a:rPr lang="en-US" altLang="ko-KR" sz="1000" dirty="0" smtClean="0"/>
                <a:t>105</a:t>
              </a:r>
              <a:endParaRPr lang="en-US" altLang="ko-KR" sz="1000" dirty="0" smtClean="0"/>
            </a:p>
            <a:p>
              <a:r>
                <a:rPr lang="en-US" altLang="ko-KR" sz="1000" dirty="0" smtClean="0"/>
                <a:t>100</a:t>
              </a:r>
            </a:p>
            <a:p>
              <a:r>
                <a:rPr lang="en-US" altLang="ko-KR" sz="1000" dirty="0" smtClean="0"/>
                <a:t>105</a:t>
              </a:r>
            </a:p>
            <a:p>
              <a:r>
                <a:rPr lang="en-US" altLang="ko-KR" sz="1000" dirty="0" smtClean="0"/>
                <a:t>90 </a:t>
              </a:r>
              <a:endParaRPr lang="en-US" altLang="ko-KR" sz="1000" dirty="0" smtClean="0"/>
            </a:p>
            <a:p>
              <a:endParaRPr lang="ko-KR" altLang="en-US" sz="1000" dirty="0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964743" y="4867569"/>
              <a:ext cx="381901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1959073" y="4857557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1964743" y="5171567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959073" y="5161556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1964743" y="5019568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959073" y="5009556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1964743" y="5323566"/>
              <a:ext cx="47158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1959073" y="5313555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964743" y="5475566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1959073" y="5465554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964743" y="5637091"/>
              <a:ext cx="47158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1959073" y="5627080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964743" y="5789491"/>
              <a:ext cx="1026484" cy="10513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959073" y="5779480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35" name="모서리가 둥근 직사각형 34"/>
          <p:cNvSpPr/>
          <p:nvPr/>
        </p:nvSpPr>
        <p:spPr>
          <a:xfrm>
            <a:off x="3198378" y="2899948"/>
            <a:ext cx="2468980" cy="1107446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u="sng" dirty="0" smtClean="0">
              <a:solidFill>
                <a:schemeClr val="accent4">
                  <a:lumMod val="60000"/>
                  <a:lumOff val="40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200" b="1" u="sng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안드로시아</a:t>
            </a:r>
            <a:r>
              <a:rPr lang="ko-KR" altLang="en-US" sz="1050" b="1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의</a:t>
            </a:r>
            <a:r>
              <a:rPr lang="ko-KR" altLang="en-US" sz="105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050" b="1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내구도를</a:t>
            </a:r>
            <a:r>
              <a:rPr lang="ko-KR" altLang="en-US" sz="105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수리하고</a:t>
            </a:r>
            <a:endParaRPr lang="en-US" altLang="ko-KR" sz="1050" b="1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05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계속 육성을 진행하시겠습니까</a:t>
            </a:r>
            <a:r>
              <a:rPr lang="en-US" altLang="ko-KR" sz="105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?</a:t>
            </a:r>
          </a:p>
          <a:p>
            <a:pPr algn="ctr"/>
            <a:endParaRPr lang="en-US" altLang="ko-KR" sz="105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en-US" altLang="ko-KR" sz="105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  -370</a:t>
            </a:r>
            <a:endParaRPr lang="ko-KR" altLang="en-US" sz="105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6518491" y="2913944"/>
            <a:ext cx="2468980" cy="1107446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u="sng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안드로시아</a:t>
            </a:r>
            <a:r>
              <a:rPr lang="ko-KR" altLang="en-US" sz="1000" b="1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를</a:t>
            </a:r>
            <a:r>
              <a:rPr lang="ko-KR" altLang="en-US" sz="10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자립시키고</a:t>
            </a:r>
            <a:endParaRPr lang="en-US" altLang="ko-KR" sz="1000" b="1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0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마인드 프로세서를 소모해</a:t>
            </a:r>
            <a:endParaRPr lang="en-US" altLang="ko-KR" sz="10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0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새로운 </a:t>
            </a:r>
            <a:r>
              <a:rPr lang="ko-KR" altLang="en-US" sz="1000" b="1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안드로이드를</a:t>
            </a:r>
            <a:r>
              <a:rPr lang="ko-KR" altLang="en-US" sz="10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제작하시겠습니까</a:t>
            </a:r>
            <a:r>
              <a:rPr lang="en-US" altLang="ko-KR" sz="10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?</a:t>
            </a:r>
          </a:p>
          <a:p>
            <a:pPr algn="ctr"/>
            <a:endParaRPr lang="en-US" altLang="ko-KR" sz="10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en-US" altLang="ko-KR" sz="10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    -1</a:t>
            </a:r>
            <a:endParaRPr lang="en-US" altLang="ko-KR" sz="10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2325" y="3650097"/>
            <a:ext cx="270937" cy="249770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2276" y="2477290"/>
            <a:ext cx="147553" cy="142464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8187" y="2477290"/>
            <a:ext cx="150026" cy="143268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2000" y="3644185"/>
            <a:ext cx="264816" cy="255682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 rot="10800000">
            <a:off x="2179302" y="3095742"/>
            <a:ext cx="1019075" cy="804125"/>
          </a:xfrm>
          <a:prstGeom prst="rightArrow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81" name="오른쪽 화살표 80"/>
          <p:cNvSpPr/>
          <p:nvPr/>
        </p:nvSpPr>
        <p:spPr>
          <a:xfrm>
            <a:off x="8943211" y="3095742"/>
            <a:ext cx="1019075" cy="804125"/>
          </a:xfrm>
          <a:prstGeom prst="rightArrow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82" name="Google Shape;248;p7"/>
          <p:cNvSpPr txBox="1">
            <a:spLocks/>
          </p:cNvSpPr>
          <p:nvPr/>
        </p:nvSpPr>
        <p:spPr>
          <a:xfrm>
            <a:off x="0" y="3004722"/>
            <a:ext cx="2227548" cy="127969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코어 소모 후</a:t>
            </a:r>
            <a:endParaRPr lang="en-US" altLang="ko-KR" sz="16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현재 </a:t>
            </a:r>
            <a:r>
              <a:rPr lang="ko-KR" altLang="en-US" sz="16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안드로이드의</a:t>
            </a:r>
            <a:endParaRPr lang="en-US" altLang="ko-KR" sz="16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육성을 </a:t>
            </a:r>
            <a:r>
              <a:rPr lang="ko-KR" altLang="en-US" sz="16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계속한다</a:t>
            </a:r>
            <a:endParaRPr lang="en-US" altLang="ko-KR" sz="16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b="1" dirty="0" smtClean="0">
                <a:solidFill>
                  <a:srgbClr val="FF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전투 난이도가 </a:t>
            </a:r>
            <a:endParaRPr lang="en-US" altLang="ko-KR" sz="1600" b="1" dirty="0" smtClean="0">
              <a:solidFill>
                <a:srgbClr val="FF0000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b="1" dirty="0" smtClean="0">
                <a:solidFill>
                  <a:srgbClr val="FF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상승한다</a:t>
            </a:r>
            <a:endParaRPr lang="en-US" altLang="ko-KR" sz="1600" b="1" dirty="0">
              <a:solidFill>
                <a:srgbClr val="FF0000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83" name="Google Shape;248;p7"/>
          <p:cNvSpPr txBox="1">
            <a:spLocks/>
          </p:cNvSpPr>
          <p:nvPr/>
        </p:nvSpPr>
        <p:spPr>
          <a:xfrm>
            <a:off x="9877142" y="3004722"/>
            <a:ext cx="2227548" cy="162338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현재 가지고 있는</a:t>
            </a:r>
            <a:endParaRPr lang="en-US" altLang="ko-KR" sz="16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스테이터스에</a:t>
            </a:r>
            <a:r>
              <a:rPr lang="ko-KR" altLang="en-US" sz="16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맞는</a:t>
            </a:r>
            <a:endParaRPr lang="en-US" altLang="ko-KR" sz="16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en-US" altLang="ko-KR" sz="18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</a:t>
            </a:r>
            <a:r>
              <a:rPr lang="ko-KR" altLang="en-US" sz="1800" b="1" u="sng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엔딩</a:t>
            </a:r>
            <a:r>
              <a:rPr lang="en-US" altLang="ko-KR" sz="1800" b="1" u="sng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</a:t>
            </a:r>
            <a:r>
              <a:rPr lang="ko-KR" altLang="en-US" sz="16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을 맞이하고</a:t>
            </a:r>
            <a:endParaRPr lang="en-US" altLang="ko-KR" sz="16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다시 초기 </a:t>
            </a:r>
            <a:r>
              <a:rPr lang="ko-KR" altLang="en-US" sz="16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스탯으로</a:t>
            </a:r>
            <a:r>
              <a:rPr lang="ko-KR" altLang="en-US" sz="16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endParaRPr lang="en-US" altLang="ko-KR" sz="16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육성을 진행한다</a:t>
            </a:r>
            <a:endParaRPr lang="en-US" altLang="ko-KR" sz="16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en-US" altLang="ko-KR" sz="16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프로세서 아이템 </a:t>
            </a:r>
            <a:r>
              <a:rPr lang="ko-KR" altLang="en-US" sz="16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소모</a:t>
            </a:r>
            <a:r>
              <a:rPr lang="en-US" altLang="ko-KR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</a:p>
        </p:txBody>
      </p:sp>
      <p:sp>
        <p:nvSpPr>
          <p:cNvPr id="45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0272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248;p7"/>
          <p:cNvSpPr txBox="1">
            <a:spLocks/>
          </p:cNvSpPr>
          <p:nvPr/>
        </p:nvSpPr>
        <p:spPr>
          <a:xfrm>
            <a:off x="696684" y="10902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코어를 소모 후 육성을 계속하다가 전투에서 연거푸 패배하면</a:t>
            </a:r>
            <a:r>
              <a:rPr lang="en-US" altLang="ko-KR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?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내구도가 </a:t>
            </a:r>
            <a:r>
              <a:rPr lang="en-US" altLang="ko-KR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0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이 되는 순간</a:t>
            </a:r>
            <a:r>
              <a:rPr lang="en-US" altLang="ko-KR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24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배드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24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엔딩</a:t>
            </a:r>
            <a:r>
              <a:rPr lang="en-US" altLang="ko-KR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!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 smtClean="0"/>
              <a:t>4. </a:t>
            </a:r>
            <a:r>
              <a:rPr lang="ko-KR" altLang="en-US" sz="3000" b="1" dirty="0" smtClean="0"/>
              <a:t>게임 진행 </a:t>
            </a:r>
            <a:r>
              <a:rPr lang="ko-KR" altLang="en-US" sz="3000" b="1" dirty="0" err="1" smtClean="0"/>
              <a:t>플로우</a:t>
            </a:r>
            <a:endParaRPr lang="en-US" altLang="ko-KR" sz="2000" dirty="0" smtClean="0"/>
          </a:p>
        </p:txBody>
      </p:sp>
      <p:sp>
        <p:nvSpPr>
          <p:cNvPr id="45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4601028" y="2137790"/>
            <a:ext cx="2450053" cy="1639517"/>
            <a:chOff x="835884" y="4496442"/>
            <a:chExt cx="2450053" cy="1639517"/>
          </a:xfrm>
        </p:grpSpPr>
        <p:sp>
          <p:nvSpPr>
            <p:cNvPr id="43" name="직사각형 42"/>
            <p:cNvSpPr/>
            <p:nvPr/>
          </p:nvSpPr>
          <p:spPr>
            <a:xfrm>
              <a:off x="835884" y="4496442"/>
              <a:ext cx="2450053" cy="14579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59768" y="4548780"/>
              <a:ext cx="12852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스테이터스</a:t>
              </a:r>
              <a:endPara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69769" y="4812520"/>
              <a:ext cx="7464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기동력</a:t>
              </a:r>
              <a:endParaRPr lang="en-US" altLang="ko-KR" sz="1000" dirty="0" smtClean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연산능력</a:t>
              </a:r>
              <a:endParaRPr lang="en-US" altLang="ko-KR" sz="1000" dirty="0" smtClean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지식</a:t>
              </a:r>
              <a:endParaRPr lang="en-US" altLang="ko-KR" sz="1000" dirty="0" smtClean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상식</a:t>
              </a:r>
              <a:endParaRPr lang="en-US" altLang="ko-KR" sz="1000" dirty="0" smtClean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의지</a:t>
              </a:r>
              <a:endParaRPr lang="en-US" altLang="ko-KR" sz="1000" dirty="0" smtClean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인간성</a:t>
              </a:r>
              <a:endParaRPr lang="en-US" altLang="ko-KR" sz="1000" dirty="0" smtClean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내구도</a:t>
              </a:r>
              <a:endParaRPr lang="en-US" altLang="ko-KR" sz="1000" dirty="0" smtClean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endParaRPr lang="ko-KR" altLang="en-US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480577" y="4812520"/>
              <a:ext cx="7464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98</a:t>
              </a:r>
              <a:endParaRPr lang="en-US" altLang="ko-KR" sz="1000" dirty="0" smtClean="0"/>
            </a:p>
            <a:p>
              <a:r>
                <a:rPr lang="en-US" altLang="ko-KR" sz="1000" dirty="0" smtClean="0"/>
                <a:t>100</a:t>
              </a:r>
            </a:p>
            <a:p>
              <a:r>
                <a:rPr lang="en-US" altLang="ko-KR" sz="1000" dirty="0" smtClean="0"/>
                <a:t>100</a:t>
              </a:r>
            </a:p>
            <a:p>
              <a:r>
                <a:rPr lang="en-US" altLang="ko-KR" sz="1000" dirty="0" smtClean="0"/>
                <a:t>105</a:t>
              </a:r>
              <a:endParaRPr lang="en-US" altLang="ko-KR" sz="1000" dirty="0" smtClean="0"/>
            </a:p>
            <a:p>
              <a:r>
                <a:rPr lang="en-US" altLang="ko-KR" sz="1000" dirty="0" smtClean="0"/>
                <a:t>100</a:t>
              </a:r>
            </a:p>
            <a:p>
              <a:r>
                <a:rPr lang="en-US" altLang="ko-KR" sz="1000" dirty="0" smtClean="0"/>
                <a:t>105</a:t>
              </a:r>
            </a:p>
            <a:p>
              <a:r>
                <a:rPr lang="en-US" altLang="ko-KR" sz="1000" b="1" dirty="0" smtClean="0"/>
                <a:t>0</a:t>
              </a:r>
              <a:r>
                <a:rPr lang="en-US" altLang="ko-KR" sz="1000" dirty="0" smtClean="0"/>
                <a:t> </a:t>
              </a:r>
              <a:endParaRPr lang="en-US" altLang="ko-KR" sz="1000" dirty="0" smtClean="0"/>
            </a:p>
            <a:p>
              <a:endParaRPr lang="ko-KR" altLang="en-US" sz="1000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964743" y="4867569"/>
              <a:ext cx="381901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959073" y="4857557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964743" y="5171567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959073" y="5161556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964743" y="5019568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959073" y="5009556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964743" y="5323566"/>
              <a:ext cx="47158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959073" y="5313555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964743" y="5475566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959073" y="5465554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964743" y="5637091"/>
              <a:ext cx="47158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959073" y="5627080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1959073" y="5779480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4601028" y="3393581"/>
            <a:ext cx="2450053" cy="2339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3918774" y="3795566"/>
            <a:ext cx="3814560" cy="2667899"/>
            <a:chOff x="4462665" y="3996499"/>
            <a:chExt cx="2726777" cy="190710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62665" y="3996499"/>
              <a:ext cx="2726777" cy="190710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7281" y="5309119"/>
              <a:ext cx="1757545" cy="550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85811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248;p7"/>
          <p:cNvSpPr txBox="1">
            <a:spLocks/>
          </p:cNvSpPr>
          <p:nvPr/>
        </p:nvSpPr>
        <p:spPr>
          <a:xfrm>
            <a:off x="696684" y="10902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자립시킨 경우</a:t>
            </a:r>
            <a:r>
              <a:rPr lang="en-US" altLang="ko-KR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지금까지 달성한 </a:t>
            </a:r>
            <a:r>
              <a:rPr lang="ko-KR" altLang="en-US" sz="24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스테이터스와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/>
            </a:r>
            <a:br>
              <a:rPr lang="en-US" altLang="ko-KR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</a:b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수행한 </a:t>
            </a:r>
            <a:r>
              <a:rPr lang="ko-KR" altLang="en-US" sz="24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횟수 등에 의해 </a:t>
            </a:r>
            <a:r>
              <a:rPr lang="ko-KR" altLang="en-US" sz="24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엔딩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결정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 smtClean="0"/>
              <a:t>4. </a:t>
            </a:r>
            <a:r>
              <a:rPr lang="ko-KR" altLang="en-US" sz="3000" b="1" dirty="0" smtClean="0"/>
              <a:t>게임 진행 </a:t>
            </a:r>
            <a:r>
              <a:rPr lang="ko-KR" altLang="en-US" sz="3000" b="1" dirty="0" err="1" smtClean="0"/>
              <a:t>플로우</a:t>
            </a:r>
            <a:endParaRPr lang="en-US" altLang="ko-KR" sz="2000" dirty="0" smtClean="0"/>
          </a:p>
        </p:txBody>
      </p:sp>
      <p:sp>
        <p:nvSpPr>
          <p:cNvPr id="45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4606947" y="2201951"/>
            <a:ext cx="2450053" cy="1639517"/>
            <a:chOff x="835884" y="4496442"/>
            <a:chExt cx="2450053" cy="1639517"/>
          </a:xfrm>
        </p:grpSpPr>
        <p:sp>
          <p:nvSpPr>
            <p:cNvPr id="43" name="직사각형 42"/>
            <p:cNvSpPr/>
            <p:nvPr/>
          </p:nvSpPr>
          <p:spPr>
            <a:xfrm>
              <a:off x="835884" y="4496442"/>
              <a:ext cx="2450053" cy="14579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59768" y="4548780"/>
              <a:ext cx="12852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스테이터스</a:t>
              </a:r>
              <a:endPara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69769" y="4812520"/>
              <a:ext cx="7464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기동력</a:t>
              </a:r>
              <a:endParaRPr lang="en-US" altLang="ko-KR" sz="1000" dirty="0" smtClean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연산능력</a:t>
              </a:r>
              <a:endParaRPr lang="en-US" altLang="ko-KR" sz="1000" dirty="0" smtClean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지식</a:t>
              </a:r>
              <a:endParaRPr lang="en-US" altLang="ko-KR" sz="1000" dirty="0" smtClean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상식</a:t>
              </a:r>
              <a:endParaRPr lang="en-US" altLang="ko-KR" sz="1000" dirty="0" smtClean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의지</a:t>
              </a:r>
              <a:endParaRPr lang="en-US" altLang="ko-KR" sz="1000" dirty="0" smtClean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인간성</a:t>
              </a:r>
              <a:endParaRPr lang="en-US" altLang="ko-KR" sz="1000" dirty="0" smtClean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내구도</a:t>
              </a:r>
              <a:endParaRPr lang="en-US" altLang="ko-KR" sz="1000" dirty="0" smtClean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endParaRPr lang="ko-KR" altLang="en-US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480577" y="4812520"/>
              <a:ext cx="7464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98</a:t>
              </a:r>
              <a:endParaRPr lang="en-US" altLang="ko-KR" sz="1000" dirty="0" smtClean="0"/>
            </a:p>
            <a:p>
              <a:r>
                <a:rPr lang="en-US" altLang="ko-KR" sz="1000" dirty="0" smtClean="0"/>
                <a:t>100</a:t>
              </a:r>
            </a:p>
            <a:p>
              <a:r>
                <a:rPr lang="en-US" altLang="ko-KR" sz="1000" dirty="0" smtClean="0"/>
                <a:t>100</a:t>
              </a:r>
            </a:p>
            <a:p>
              <a:r>
                <a:rPr lang="en-US" altLang="ko-KR" sz="1000" dirty="0" smtClean="0"/>
                <a:t>105</a:t>
              </a:r>
              <a:endParaRPr lang="en-US" altLang="ko-KR" sz="1000" dirty="0" smtClean="0"/>
            </a:p>
            <a:p>
              <a:r>
                <a:rPr lang="en-US" altLang="ko-KR" sz="1000" dirty="0" smtClean="0"/>
                <a:t>100</a:t>
              </a:r>
            </a:p>
            <a:p>
              <a:r>
                <a:rPr lang="en-US" altLang="ko-KR" sz="1000" dirty="0" smtClean="0"/>
                <a:t>105</a:t>
              </a:r>
            </a:p>
            <a:p>
              <a:r>
                <a:rPr lang="en-US" altLang="ko-KR" sz="1000" dirty="0" smtClean="0"/>
                <a:t>90 </a:t>
              </a:r>
              <a:endParaRPr lang="en-US" altLang="ko-KR" sz="1000" dirty="0" smtClean="0"/>
            </a:p>
            <a:p>
              <a:endParaRPr lang="ko-KR" altLang="en-US" sz="1000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964743" y="4867569"/>
              <a:ext cx="381901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959073" y="4857557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964743" y="5171567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959073" y="5161556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964743" y="5019568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959073" y="5009556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964743" y="5323566"/>
              <a:ext cx="47158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959073" y="5313555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964743" y="5475566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959073" y="5465554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964743" y="5637091"/>
              <a:ext cx="47158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959073" y="5627080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1964743" y="5789491"/>
              <a:ext cx="1026484" cy="10513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1959073" y="5779480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841" y="3744881"/>
            <a:ext cx="2862263" cy="2765910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65" b="99658" l="9875" r="899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35" t="6206" r="13735" b="67697"/>
          <a:stretch/>
        </p:blipFill>
        <p:spPr>
          <a:xfrm>
            <a:off x="4604215" y="5010150"/>
            <a:ext cx="2653835" cy="1514476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1" y="4321398"/>
            <a:ext cx="2569138" cy="1924374"/>
          </a:xfrm>
          <a:prstGeom prst="rect">
            <a:avLst/>
          </a:prstGeom>
        </p:spPr>
      </p:pic>
      <p:sp>
        <p:nvSpPr>
          <p:cNvPr id="3" name="모서리가 둥근 사각형 설명선 2"/>
          <p:cNvSpPr/>
          <p:nvPr/>
        </p:nvSpPr>
        <p:spPr>
          <a:xfrm>
            <a:off x="7474264" y="2448006"/>
            <a:ext cx="3699103" cy="1676400"/>
          </a:xfrm>
          <a:prstGeom prst="wedgeRoundRectCallout">
            <a:avLst>
              <a:gd name="adj1" fmla="val -91686"/>
              <a:gd name="adj2" fmla="val 82069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으음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스테이터스가</a:t>
            </a:r>
            <a:r>
              <a:rPr lang="ko-KR" altLang="en-US" dirty="0" smtClean="0"/>
              <a:t> 변변치 않고 연구소 보조만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회 이상이라</a:t>
            </a:r>
            <a:r>
              <a:rPr lang="en-US" altLang="ko-KR" dirty="0" smtClean="0"/>
              <a:t>… </a:t>
            </a:r>
          </a:p>
          <a:p>
            <a:pPr algn="ctr"/>
            <a:r>
              <a:rPr lang="ko-KR" altLang="en-US" dirty="0" smtClean="0"/>
              <a:t>너는</a:t>
            </a:r>
            <a:r>
              <a:rPr lang="en-US" altLang="ko-KR" dirty="0" smtClean="0"/>
              <a:t>! </a:t>
            </a:r>
            <a:r>
              <a:rPr lang="ko-KR" altLang="en-US" dirty="0" err="1" smtClean="0"/>
              <a:t>너어어어어어는</a:t>
            </a:r>
            <a:r>
              <a:rPr lang="en-US" altLang="ko-KR" dirty="0" smtClean="0"/>
              <a:t>!!! </a:t>
            </a:r>
          </a:p>
          <a:p>
            <a:pPr algn="ctr"/>
            <a:r>
              <a:rPr lang="ko-KR" altLang="en-US" dirty="0" smtClean="0"/>
              <a:t>대학원생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엔딩이다</a:t>
            </a:r>
            <a:r>
              <a:rPr lang="en-US" altLang="ko-KR" dirty="0" smtClean="0"/>
              <a:t>!!!</a:t>
            </a:r>
            <a:endParaRPr lang="ko-KR" altLang="en-US" dirty="0"/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724" y="5666954"/>
            <a:ext cx="1791592" cy="56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9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248;p7"/>
          <p:cNvSpPr txBox="1">
            <a:spLocks/>
          </p:cNvSpPr>
          <p:nvPr/>
        </p:nvSpPr>
        <p:spPr>
          <a:xfrm>
            <a:off x="696684" y="10902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엔딩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이후에는 다시 초기화된 상태로 </a:t>
            </a:r>
            <a:r>
              <a:rPr lang="ko-KR" altLang="en-US" sz="2400" b="1" u="sng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회차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플레이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시작</a:t>
            </a:r>
            <a:endParaRPr lang="en-US" altLang="ko-KR" sz="24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단</a:t>
            </a:r>
            <a:r>
              <a:rPr lang="en-US" altLang="ko-KR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육성 파트는 매번 초기화되지만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2400" b="1" u="sng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개방된 연구시설과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아이템은 </a:t>
            </a:r>
            <a:r>
              <a:rPr lang="ko-KR" altLang="en-US" sz="2400" b="1" u="sng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보존된다</a:t>
            </a:r>
            <a:r>
              <a:rPr lang="en-US" altLang="ko-KR" sz="2400" b="1" u="sng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왜</a:t>
            </a:r>
            <a:r>
              <a:rPr lang="en-US" altLang="ko-KR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? </a:t>
            </a:r>
            <a:r>
              <a:rPr lang="ko-KR" altLang="en-US" sz="24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안드로이드를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새로 </a:t>
            </a:r>
            <a:r>
              <a:rPr lang="ko-KR" altLang="en-US" sz="24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만든것일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뿐 플레이어는 그대로니까</a:t>
            </a:r>
            <a:r>
              <a:rPr lang="en-US" altLang="ko-KR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…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 smtClean="0"/>
              <a:t>4. </a:t>
            </a:r>
            <a:r>
              <a:rPr lang="ko-KR" altLang="en-US" sz="3000" b="1" dirty="0" smtClean="0"/>
              <a:t>게임 진행 </a:t>
            </a:r>
            <a:r>
              <a:rPr lang="ko-KR" altLang="en-US" sz="3000" b="1" dirty="0" err="1" smtClean="0"/>
              <a:t>플로우</a:t>
            </a:r>
            <a:endParaRPr lang="en-US" altLang="ko-KR" sz="2000" dirty="0" smtClean="0"/>
          </a:p>
        </p:txBody>
      </p:sp>
      <p:grpSp>
        <p:nvGrpSpPr>
          <p:cNvPr id="2" name="그룹 1"/>
          <p:cNvGrpSpPr/>
          <p:nvPr/>
        </p:nvGrpSpPr>
        <p:grpSpPr>
          <a:xfrm>
            <a:off x="2441730" y="2514600"/>
            <a:ext cx="7308540" cy="4110464"/>
            <a:chOff x="2143760" y="1994962"/>
            <a:chExt cx="8046180" cy="4525327"/>
          </a:xfrm>
        </p:grpSpPr>
        <p:sp>
          <p:nvSpPr>
            <p:cNvPr id="98" name="모서리가 둥근 직사각형 97"/>
            <p:cNvSpPr/>
            <p:nvPr/>
          </p:nvSpPr>
          <p:spPr>
            <a:xfrm>
              <a:off x="2143760" y="2062811"/>
              <a:ext cx="8046180" cy="4346876"/>
            </a:xfrm>
            <a:prstGeom prst="roundRect">
              <a:avLst>
                <a:gd name="adj" fmla="val 7479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4916" y="1994962"/>
              <a:ext cx="8045024" cy="4525327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3344" y="4745194"/>
              <a:ext cx="1051990" cy="1336904"/>
            </a:xfrm>
            <a:prstGeom prst="rect">
              <a:avLst/>
            </a:prstGeom>
          </p:spPr>
        </p:pic>
        <p:sp>
          <p:nvSpPr>
            <p:cNvPr id="94" name="직사각형 93"/>
            <p:cNvSpPr/>
            <p:nvPr/>
          </p:nvSpPr>
          <p:spPr>
            <a:xfrm>
              <a:off x="9355506" y="2179127"/>
              <a:ext cx="617726" cy="24040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smtClean="0">
                  <a:solidFill>
                    <a:sysClr val="windowText" lastClr="000000"/>
                  </a:solidFill>
                </a:rPr>
                <a:t>옵션</a:t>
              </a:r>
              <a:endParaRPr lang="ko-KR" altLang="en-US" sz="9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512521" y="2179128"/>
              <a:ext cx="3426028" cy="288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 err="1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크레딧</a:t>
              </a:r>
              <a:r>
                <a:rPr lang="ko-KR" altLang="en-US" sz="105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05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1000         </a:t>
              </a:r>
              <a:r>
                <a:rPr lang="ko-KR" altLang="en-US" sz="105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코어</a:t>
              </a:r>
              <a:r>
                <a:rPr lang="en-US" altLang="ko-KR" sz="1050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1000</a:t>
              </a:r>
              <a:endParaRPr lang="ko-KR" altLang="en-US" sz="105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2385148" y="2123461"/>
              <a:ext cx="2014074" cy="53905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err="1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안드로시아</a:t>
              </a:r>
              <a:r>
                <a:rPr lang="ko-KR" altLang="en-US" sz="10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0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MK-2</a:t>
              </a:r>
              <a:endParaRPr lang="en-US" altLang="ko-KR" sz="1000" b="1" dirty="0" smtClean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0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다음 </a:t>
              </a:r>
              <a:r>
                <a:rPr lang="ko-KR" altLang="en-US" sz="1000" b="1" dirty="0" err="1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메인테넌스까지</a:t>
              </a:r>
              <a:r>
                <a:rPr lang="ko-KR" altLang="en-US" sz="10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0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10</a:t>
              </a:r>
              <a:r>
                <a:rPr lang="en-US" altLang="ko-KR" sz="10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0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개월</a:t>
              </a:r>
              <a:endParaRPr lang="ko-KR" altLang="en-US" sz="10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7909413" y="5899134"/>
              <a:ext cx="432680" cy="36594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홈</a:t>
              </a:r>
              <a:endParaRPr lang="ko-KR" altLang="en-US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8415862" y="5899128"/>
              <a:ext cx="450978" cy="36594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b="1" dirty="0" err="1"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스케쥴</a:t>
              </a:r>
              <a:endParaRPr lang="ko-KR" altLang="en-US" sz="800" b="1" dirty="0">
                <a:latin typeface="넥슨Lv1고딕 Bold" panose="00000800000000000000" pitchFamily="2" charset="-127"/>
                <a:ea typeface="넥슨Lv1고딕 Bold" panose="00000800000000000000" pitchFamily="2" charset="-127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8940609" y="5899128"/>
              <a:ext cx="450978" cy="36594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b="1" dirty="0"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연구소</a:t>
              </a: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9465356" y="5899127"/>
              <a:ext cx="450978" cy="36594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b="1" dirty="0"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아이템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624480" y="2179127"/>
              <a:ext cx="617726" cy="24040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ysClr val="windowText" lastClr="000000"/>
                  </a:solidFill>
                </a:rPr>
                <a:t>우편함</a:t>
              </a:r>
              <a:endParaRPr lang="ko-KR" altLang="en-US" sz="90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8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700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592939"/>
              </p:ext>
            </p:extLst>
          </p:nvPr>
        </p:nvGraphicFramePr>
        <p:xfrm>
          <a:off x="2298700" y="2027766"/>
          <a:ext cx="7759700" cy="34600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67177"/>
                <a:gridCol w="5892523"/>
              </a:tblGrid>
              <a:tr h="7789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smtClean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분류</a:t>
                      </a:r>
                      <a:endParaRPr lang="ko-KR" altLang="en-US" sz="2000" dirty="0"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smtClean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세부사항</a:t>
                      </a:r>
                      <a:endParaRPr lang="ko-KR" altLang="en-US" sz="2000" dirty="0"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62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타이틀명</a:t>
                      </a:r>
                      <a:endParaRPr lang="ko-KR" altLang="en-US" dirty="0"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AndroidMaker</a:t>
                      </a:r>
                      <a:endParaRPr lang="ko-KR" altLang="en-US" dirty="0"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62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플랫폼</a:t>
                      </a:r>
                      <a:endParaRPr lang="ko-KR" altLang="en-US" dirty="0"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모바일</a:t>
                      </a:r>
                      <a:r>
                        <a:rPr lang="ko-KR" altLang="en-US" dirty="0" smtClean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 </a:t>
                      </a:r>
                      <a:r>
                        <a:rPr lang="en-US" altLang="ko-KR" dirty="0" smtClean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(</a:t>
                      </a:r>
                      <a:r>
                        <a:rPr lang="en-US" altLang="ko-KR" dirty="0" err="1" smtClean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Andriod</a:t>
                      </a:r>
                      <a:r>
                        <a:rPr lang="en-US" altLang="ko-KR" dirty="0" smtClean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)</a:t>
                      </a:r>
                      <a:endParaRPr lang="ko-KR" altLang="en-US" dirty="0"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62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장르</a:t>
                      </a:r>
                      <a:endParaRPr lang="ko-KR" altLang="en-US" dirty="0"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육성 시뮬레이션 </a:t>
                      </a:r>
                      <a:r>
                        <a:rPr lang="en-US" altLang="ko-KR" dirty="0" smtClean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RPG</a:t>
                      </a:r>
                      <a:endParaRPr lang="ko-KR" altLang="en-US" dirty="0"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62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세계관</a:t>
                      </a:r>
                      <a:endParaRPr lang="ko-KR" altLang="en-US" dirty="0"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SF </a:t>
                      </a:r>
                      <a:r>
                        <a:rPr lang="ko-KR" altLang="en-US" dirty="0" err="1" smtClean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디스토피아</a:t>
                      </a:r>
                      <a:r>
                        <a:rPr lang="ko-KR" altLang="en-US" dirty="0" smtClean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 </a:t>
                      </a:r>
                      <a:r>
                        <a:rPr lang="en-US" altLang="ko-KR" dirty="0" smtClean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(</a:t>
                      </a:r>
                      <a:r>
                        <a:rPr lang="ko-KR" altLang="en-US" dirty="0" smtClean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인간 </a:t>
                      </a:r>
                      <a:r>
                        <a:rPr lang="en-US" altLang="ko-KR" dirty="0" smtClean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vs </a:t>
                      </a:r>
                      <a:r>
                        <a:rPr lang="ko-KR" altLang="en-US" dirty="0" smtClean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기계</a:t>
                      </a:r>
                      <a:r>
                        <a:rPr lang="en-US" altLang="ko-KR" dirty="0" smtClean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)</a:t>
                      </a:r>
                      <a:endParaRPr lang="ko-KR" altLang="en-US" dirty="0"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62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타겟층</a:t>
                      </a:r>
                      <a:endParaRPr lang="ko-KR" altLang="en-US" dirty="0"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10~30</a:t>
                      </a:r>
                      <a:r>
                        <a:rPr lang="ko-KR" altLang="en-US" dirty="0" smtClean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대 </a:t>
                      </a:r>
                      <a:r>
                        <a:rPr lang="ko-KR" altLang="en-US" dirty="0" err="1" smtClean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서브컬쳐를</a:t>
                      </a:r>
                      <a:r>
                        <a:rPr lang="ko-KR" altLang="en-US" dirty="0" smtClean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 좋아하는 </a:t>
                      </a:r>
                      <a:r>
                        <a:rPr lang="ko-KR" altLang="en-US" dirty="0" err="1" smtClean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모바일</a:t>
                      </a:r>
                      <a:r>
                        <a:rPr lang="ko-KR" altLang="en-US" dirty="0" smtClean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 게임 유저</a:t>
                      </a:r>
                      <a:endParaRPr lang="ko-KR" altLang="en-US" dirty="0"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Google Shape;248;p7"/>
          <p:cNvSpPr txBox="1">
            <a:spLocks/>
          </p:cNvSpPr>
          <p:nvPr/>
        </p:nvSpPr>
        <p:spPr>
          <a:xfrm>
            <a:off x="306387" y="208479"/>
            <a:ext cx="1953024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ko-KR" altLang="en-US" sz="3000" b="1" dirty="0" smtClean="0"/>
              <a:t>개요</a:t>
            </a:r>
            <a:endParaRPr lang="en-US" altLang="ko-KR" sz="2000" dirty="0" smtClean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26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248;p7"/>
          <p:cNvSpPr txBox="1">
            <a:spLocks/>
          </p:cNvSpPr>
          <p:nvPr/>
        </p:nvSpPr>
        <p:spPr>
          <a:xfrm>
            <a:off x="696684" y="10902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플레이하며 획득한 재화로 연구소에서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연구시설을 개방</a:t>
            </a:r>
            <a:endParaRPr lang="en-US" altLang="ko-KR" sz="2400" b="1" u="sng" dirty="0">
              <a:solidFill>
                <a:schemeClr val="accent4">
                  <a:lumMod val="60000"/>
                  <a:lumOff val="40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연구시설은 </a:t>
            </a:r>
            <a:r>
              <a:rPr lang="ko-KR" altLang="en-US" sz="24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추가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나 아이템 개발 목록을 추가해주는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영구 </a:t>
            </a:r>
            <a:r>
              <a:rPr lang="ko-KR" altLang="en-US" sz="2400" b="1" u="sng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버프</a:t>
            </a:r>
            <a:endParaRPr lang="en-US" altLang="ko-KR" sz="2400" b="1" u="sng" dirty="0">
              <a:solidFill>
                <a:schemeClr val="accent4">
                  <a:lumMod val="60000"/>
                  <a:lumOff val="40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연구시설은 </a:t>
            </a:r>
            <a:r>
              <a:rPr lang="en-US" altLang="ko-KR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SNG 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스타일로 리얼타임 기반으로 개방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 smtClean="0"/>
              <a:t>4. </a:t>
            </a:r>
            <a:r>
              <a:rPr lang="ko-KR" altLang="en-US" sz="3000" b="1" dirty="0" smtClean="0"/>
              <a:t>게임 진행 </a:t>
            </a:r>
            <a:r>
              <a:rPr lang="ko-KR" altLang="en-US" sz="3000" b="1" dirty="0" err="1" smtClean="0"/>
              <a:t>플로우</a:t>
            </a:r>
            <a:endParaRPr lang="en-US" altLang="ko-KR" sz="2000" dirty="0" smtClean="0"/>
          </a:p>
        </p:txBody>
      </p:sp>
      <p:sp>
        <p:nvSpPr>
          <p:cNvPr id="45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2336573" y="2493081"/>
            <a:ext cx="7518855" cy="4061993"/>
          </a:xfrm>
          <a:prstGeom prst="roundRect">
            <a:avLst>
              <a:gd name="adj" fmla="val 747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653" y="2429679"/>
            <a:ext cx="7517775" cy="4228749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9075681" y="2601774"/>
            <a:ext cx="577242" cy="2246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ysClr val="windowText" lastClr="000000"/>
                </a:solidFill>
              </a:rPr>
              <a:t>옵션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550093" y="2601774"/>
            <a:ext cx="32014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크레딧</a:t>
            </a:r>
            <a:r>
              <a:rPr lang="ko-KR" altLang="en-US" sz="11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1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1500         </a:t>
            </a:r>
            <a:r>
              <a:rPr lang="ko-KR" altLang="en-US" sz="11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코어</a:t>
            </a:r>
            <a:r>
              <a:rPr lang="en-US" altLang="ko-KR" sz="11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1000</a:t>
            </a:r>
            <a:endParaRPr lang="ko-KR" altLang="en-US" sz="11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724361" y="6077982"/>
            <a:ext cx="404323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홈</a:t>
            </a:r>
            <a:endParaRPr lang="ko-KR" altLang="en-US" sz="10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197618" y="6077976"/>
            <a:ext cx="421422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 err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스케쥴</a:t>
            </a:r>
            <a:endParaRPr lang="ko-KR" altLang="en-US" sz="9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8687975" y="6077976"/>
            <a:ext cx="421422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연구소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9178331" y="6077975"/>
            <a:ext cx="421422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아이템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8392564" y="2601774"/>
            <a:ext cx="577242" cy="2246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ysClr val="windowText" lastClr="000000"/>
                </a:solidFill>
              </a:rPr>
              <a:t>우편함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-1" r="-155"/>
          <a:stretch/>
        </p:blipFill>
        <p:spPr>
          <a:xfrm>
            <a:off x="2342923" y="3077484"/>
            <a:ext cx="7518855" cy="2977619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2766059" y="2584118"/>
            <a:ext cx="249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연구소</a:t>
            </a:r>
            <a:endParaRPr lang="ko-KR" altLang="en-US" sz="14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37" b="99153" l="7921" r="9505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6252" y="2547789"/>
            <a:ext cx="319807" cy="37363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820590" y="3679120"/>
            <a:ext cx="2990327" cy="1750646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온실농장을 </a:t>
            </a:r>
            <a:endParaRPr lang="en-US" altLang="ko-KR" sz="1600" b="1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600" b="1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개방하</a:t>
            </a:r>
            <a:r>
              <a:rPr lang="ko-KR" altLang="en-US" sz="1600" b="1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시키겠습니까</a:t>
            </a:r>
            <a:r>
              <a:rPr lang="en-US" altLang="ko-KR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?</a:t>
            </a:r>
          </a:p>
          <a:p>
            <a:pPr algn="ctr"/>
            <a:endParaRPr lang="en-US" altLang="ko-KR" sz="16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소요시간 </a:t>
            </a:r>
            <a:r>
              <a:rPr lang="en-US" altLang="ko-KR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8</a:t>
            </a:r>
            <a:r>
              <a:rPr lang="ko-KR" altLang="en-US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시간</a:t>
            </a:r>
            <a:endParaRPr lang="en-US" altLang="ko-KR" sz="1600" b="1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endParaRPr lang="en-US" altLang="ko-KR" sz="16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확인            취소</a:t>
            </a:r>
            <a:endParaRPr lang="en-US" altLang="ko-KR" sz="1600" b="1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04353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248;p7"/>
          <p:cNvSpPr txBox="1">
            <a:spLocks/>
          </p:cNvSpPr>
          <p:nvPr/>
        </p:nvSpPr>
        <p:spPr>
          <a:xfrm>
            <a:off x="696684" y="10902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전투에서 획득한 재료 아이템으로 아이템 개발 메뉴에서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아이템 </a:t>
            </a:r>
            <a:r>
              <a:rPr lang="ko-KR" altLang="en-US" sz="2400" b="1" u="sng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제작</a:t>
            </a:r>
            <a:endParaRPr lang="en-US" altLang="ko-KR" sz="2400" b="1" u="sng" dirty="0" smtClean="0">
              <a:solidFill>
                <a:schemeClr val="accent4">
                  <a:lumMod val="60000"/>
                  <a:lumOff val="40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아이템은 제작 후 </a:t>
            </a:r>
            <a:r>
              <a:rPr lang="en-US" altLang="ko-KR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N 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개월 경과 후 제작이 완료됨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 smtClean="0"/>
              <a:t>4. </a:t>
            </a:r>
            <a:r>
              <a:rPr lang="ko-KR" altLang="en-US" sz="3000" b="1" dirty="0" smtClean="0"/>
              <a:t>게임 진행 </a:t>
            </a:r>
            <a:r>
              <a:rPr lang="ko-KR" altLang="en-US" sz="3000" b="1" dirty="0" err="1" smtClean="0"/>
              <a:t>플로우</a:t>
            </a:r>
            <a:endParaRPr lang="en-US" altLang="ko-KR" sz="2000" dirty="0" smtClean="0"/>
          </a:p>
        </p:txBody>
      </p:sp>
      <p:sp>
        <p:nvSpPr>
          <p:cNvPr id="45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423659" y="2127807"/>
            <a:ext cx="7518855" cy="4061993"/>
          </a:xfrm>
          <a:prstGeom prst="roundRect">
            <a:avLst>
              <a:gd name="adj" fmla="val 747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/>
          </a:p>
        </p:txBody>
      </p:sp>
      <p:sp>
        <p:nvSpPr>
          <p:cNvPr id="23" name="직사각형 22"/>
          <p:cNvSpPr/>
          <p:nvPr/>
        </p:nvSpPr>
        <p:spPr>
          <a:xfrm>
            <a:off x="9162767" y="2236500"/>
            <a:ext cx="577242" cy="2246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ysClr val="windowText" lastClr="000000"/>
                </a:solidFill>
              </a:rPr>
              <a:t>옵션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37179" y="2236500"/>
            <a:ext cx="32014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크레딧</a:t>
            </a:r>
            <a:r>
              <a:rPr lang="ko-KR" altLang="en-US" sz="11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1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1500         </a:t>
            </a:r>
            <a:r>
              <a:rPr lang="ko-KR" altLang="en-US" sz="11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코어</a:t>
            </a:r>
            <a:r>
              <a:rPr lang="en-US" altLang="ko-KR" sz="11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1000</a:t>
            </a:r>
            <a:endParaRPr lang="ko-KR" altLang="en-US" sz="11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811447" y="5712708"/>
            <a:ext cx="404323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홈</a:t>
            </a:r>
            <a:endParaRPr lang="ko-KR" altLang="en-US" sz="10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284704" y="5712702"/>
            <a:ext cx="421422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 err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스케쥴</a:t>
            </a:r>
            <a:endParaRPr lang="ko-KR" altLang="en-US" sz="9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775061" y="5712702"/>
            <a:ext cx="421422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연구소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9265417" y="5712701"/>
            <a:ext cx="421422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아이템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8479650" y="2236500"/>
            <a:ext cx="577242" cy="2246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ysClr val="windowText" lastClr="000000"/>
                </a:solidFill>
              </a:rPr>
              <a:t>우편함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53145" y="2218844"/>
            <a:ext cx="249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아이템 개발</a:t>
            </a:r>
            <a:endParaRPr lang="ko-KR" altLang="en-US" sz="14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842" y="2195965"/>
            <a:ext cx="358200" cy="3169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5523" y="2527744"/>
            <a:ext cx="5610225" cy="2805113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77316"/>
              </p:ext>
            </p:extLst>
          </p:nvPr>
        </p:nvGraphicFramePr>
        <p:xfrm>
          <a:off x="2970067" y="3057092"/>
          <a:ext cx="3086100" cy="2529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4350"/>
                <a:gridCol w="514350"/>
                <a:gridCol w="514350"/>
                <a:gridCol w="514350"/>
                <a:gridCol w="514350"/>
                <a:gridCol w="514350"/>
              </a:tblGrid>
              <a:tr h="42155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155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155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155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155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155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7" name="한쪽 모서리가 잘린 사각형 36"/>
          <p:cNvSpPr/>
          <p:nvPr/>
        </p:nvSpPr>
        <p:spPr>
          <a:xfrm>
            <a:off x="3973790" y="2601427"/>
            <a:ext cx="982044" cy="404452"/>
          </a:xfrm>
          <a:prstGeom prst="snip1Rect">
            <a:avLst>
              <a:gd name="adj" fmla="val 37862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재료 아이템</a:t>
            </a:r>
          </a:p>
        </p:txBody>
      </p:sp>
      <p:sp>
        <p:nvSpPr>
          <p:cNvPr id="8" name="한쪽 모서리가 잘린 사각형 7"/>
          <p:cNvSpPr/>
          <p:nvPr/>
        </p:nvSpPr>
        <p:spPr>
          <a:xfrm>
            <a:off x="2953142" y="2602124"/>
            <a:ext cx="982044" cy="404452"/>
          </a:xfrm>
          <a:prstGeom prst="snip1Rect">
            <a:avLst>
              <a:gd name="adj" fmla="val 37862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제작 </a:t>
            </a:r>
            <a:r>
              <a:rPr lang="ko-KR" altLang="en-US" sz="1050" b="1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레시피</a:t>
            </a:r>
            <a:endParaRPr lang="ko-KR" altLang="en-US" sz="105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962668" y="3042586"/>
            <a:ext cx="3122036" cy="253497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077936" y="3153509"/>
            <a:ext cx="314325" cy="29527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3569320" y="3153509"/>
            <a:ext cx="314325" cy="2952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4098470" y="3153509"/>
            <a:ext cx="314325" cy="29527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4609018" y="3160468"/>
            <a:ext cx="373599" cy="338505"/>
            <a:chOff x="4521932" y="3518783"/>
            <a:chExt cx="373599" cy="338505"/>
          </a:xfrm>
        </p:grpSpPr>
        <p:sp>
          <p:nvSpPr>
            <p:cNvPr id="42" name="타원 41"/>
            <p:cNvSpPr/>
            <p:nvPr/>
          </p:nvSpPr>
          <p:spPr>
            <a:xfrm>
              <a:off x="4521932" y="3518783"/>
              <a:ext cx="314325" cy="2952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6296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19541" y="3641300"/>
              <a:ext cx="175990" cy="215988"/>
            </a:xfrm>
            <a:prstGeom prst="rect">
              <a:avLst/>
            </a:prstGeom>
          </p:spPr>
        </p:pic>
      </p:grpSp>
      <p:grpSp>
        <p:nvGrpSpPr>
          <p:cNvPr id="47" name="그룹 46"/>
          <p:cNvGrpSpPr/>
          <p:nvPr/>
        </p:nvGrpSpPr>
        <p:grpSpPr>
          <a:xfrm>
            <a:off x="5133123" y="3160468"/>
            <a:ext cx="373599" cy="338505"/>
            <a:chOff x="4521932" y="3518783"/>
            <a:chExt cx="373599" cy="338505"/>
          </a:xfrm>
        </p:grpSpPr>
        <p:sp>
          <p:nvSpPr>
            <p:cNvPr id="50" name="타원 49"/>
            <p:cNvSpPr/>
            <p:nvPr/>
          </p:nvSpPr>
          <p:spPr>
            <a:xfrm>
              <a:off x="4521932" y="3518783"/>
              <a:ext cx="314325" cy="2952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6296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19541" y="3641300"/>
              <a:ext cx="175990" cy="215988"/>
            </a:xfrm>
            <a:prstGeom prst="rect">
              <a:avLst/>
            </a:prstGeom>
          </p:spPr>
        </p:pic>
      </p:grpSp>
      <p:grpSp>
        <p:nvGrpSpPr>
          <p:cNvPr id="57" name="그룹 56"/>
          <p:cNvGrpSpPr/>
          <p:nvPr/>
        </p:nvGrpSpPr>
        <p:grpSpPr>
          <a:xfrm>
            <a:off x="5627673" y="3160468"/>
            <a:ext cx="373599" cy="338505"/>
            <a:chOff x="4521932" y="3518783"/>
            <a:chExt cx="373599" cy="338505"/>
          </a:xfrm>
        </p:grpSpPr>
        <p:sp>
          <p:nvSpPr>
            <p:cNvPr id="58" name="타원 57"/>
            <p:cNvSpPr/>
            <p:nvPr/>
          </p:nvSpPr>
          <p:spPr>
            <a:xfrm>
              <a:off x="4521932" y="3518783"/>
              <a:ext cx="314325" cy="2952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6296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19541" y="3641300"/>
              <a:ext cx="175990" cy="215988"/>
            </a:xfrm>
            <a:prstGeom prst="rect">
              <a:avLst/>
            </a:prstGeom>
          </p:spPr>
        </p:pic>
      </p:grpSp>
      <p:sp>
        <p:nvSpPr>
          <p:cNvPr id="60" name="타원 59"/>
          <p:cNvSpPr/>
          <p:nvPr/>
        </p:nvSpPr>
        <p:spPr>
          <a:xfrm>
            <a:off x="6877097" y="3269752"/>
            <a:ext cx="314325" cy="29527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6543037" y="3057094"/>
            <a:ext cx="3196971" cy="252046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6810077" y="3835251"/>
            <a:ext cx="26496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6832287" y="3947556"/>
            <a:ext cx="443316" cy="4164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6832287" y="4476086"/>
            <a:ext cx="443316" cy="4164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모서리가 둥근 직사각형 63"/>
          <p:cNvSpPr/>
          <p:nvPr/>
        </p:nvSpPr>
        <p:spPr>
          <a:xfrm>
            <a:off x="6830627" y="5010855"/>
            <a:ext cx="443316" cy="4164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7395358" y="3950138"/>
            <a:ext cx="2064328" cy="4164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7395358" y="4476086"/>
            <a:ext cx="2064328" cy="4164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7411800" y="5009406"/>
            <a:ext cx="2064328" cy="4164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6819199" y="3219365"/>
            <a:ext cx="443316" cy="4164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7293735" y="3140930"/>
            <a:ext cx="22238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아이템</a:t>
            </a:r>
            <a:r>
              <a:rPr lang="en-US" altLang="ko-KR" sz="11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129</a:t>
            </a:r>
          </a:p>
          <a:p>
            <a:r>
              <a:rPr lang="ko-KR" altLang="en-US" sz="11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보유 시 </a:t>
            </a:r>
            <a:r>
              <a:rPr lang="ko-KR" altLang="en-US" sz="11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안드로이드가</a:t>
            </a:r>
            <a:r>
              <a:rPr lang="ko-KR" altLang="en-US" sz="11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패배한 상황에서 </a:t>
            </a:r>
            <a:r>
              <a:rPr lang="ko-KR" altLang="en-US" sz="11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내구도를</a:t>
            </a:r>
            <a:r>
              <a:rPr lang="ko-KR" altLang="en-US" sz="11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1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30</a:t>
            </a:r>
            <a:r>
              <a:rPr lang="ko-KR" altLang="en-US" sz="11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만큼 수리한다</a:t>
            </a:r>
            <a:r>
              <a:rPr lang="en-US" altLang="ko-KR" sz="11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ko-KR" altLang="en-US" sz="11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430850" y="4038096"/>
            <a:ext cx="22238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재료 아이템</a:t>
            </a:r>
            <a:r>
              <a:rPr lang="en-US" altLang="ko-KR" sz="11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1              10/10</a:t>
            </a:r>
            <a:endParaRPr lang="ko-KR" altLang="en-US" sz="11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430850" y="4542789"/>
            <a:ext cx="22238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재료 아이템</a:t>
            </a:r>
            <a:r>
              <a:rPr lang="en-US" altLang="ko-KR" sz="11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2                </a:t>
            </a:r>
            <a:r>
              <a:rPr lang="en-US" altLang="ko-KR" sz="1100" b="1" dirty="0" smtClean="0">
                <a:solidFill>
                  <a:srgbClr val="FF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8/10</a:t>
            </a:r>
            <a:endParaRPr lang="ko-KR" altLang="en-US" sz="1100" dirty="0">
              <a:solidFill>
                <a:srgbClr val="FF0000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430850" y="5115534"/>
            <a:ext cx="22238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재료 아이템</a:t>
            </a:r>
            <a:r>
              <a:rPr lang="en-US" altLang="ko-KR" sz="11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3              10/10</a:t>
            </a:r>
            <a:endParaRPr lang="ko-KR" altLang="en-US" sz="11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6623714" y="5068737"/>
            <a:ext cx="2997818" cy="476065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7461297" y="5184235"/>
            <a:ext cx="1285517" cy="307262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제작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6143866" y="3103707"/>
            <a:ext cx="139858" cy="2481086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8" name="직사각형 77"/>
          <p:cNvSpPr/>
          <p:nvPr/>
        </p:nvSpPr>
        <p:spPr>
          <a:xfrm>
            <a:off x="6143866" y="3105709"/>
            <a:ext cx="139858" cy="27810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9" name="직사각형 78"/>
          <p:cNvSpPr/>
          <p:nvPr/>
        </p:nvSpPr>
        <p:spPr>
          <a:xfrm>
            <a:off x="9506576" y="3931326"/>
            <a:ext cx="114956" cy="114614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0" name="직사각형 79"/>
          <p:cNvSpPr/>
          <p:nvPr/>
        </p:nvSpPr>
        <p:spPr>
          <a:xfrm>
            <a:off x="9506576" y="3933328"/>
            <a:ext cx="114956" cy="13273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8434721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248;p7"/>
          <p:cNvSpPr txBox="1">
            <a:spLocks/>
          </p:cNvSpPr>
          <p:nvPr/>
        </p:nvSpPr>
        <p:spPr>
          <a:xfrm>
            <a:off x="696684" y="10902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전투에서 획득한 재료 아이템으로 아이템 개발 메뉴에서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아이템 </a:t>
            </a:r>
            <a:r>
              <a:rPr lang="ko-KR" altLang="en-US" sz="2400" b="1" u="sng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제작</a:t>
            </a:r>
            <a:endParaRPr lang="en-US" altLang="ko-KR" sz="2400" b="1" u="sng" dirty="0" smtClean="0">
              <a:solidFill>
                <a:schemeClr val="accent4">
                  <a:lumMod val="60000"/>
                  <a:lumOff val="40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아이템은 제작 후 </a:t>
            </a:r>
            <a:r>
              <a:rPr lang="en-US" altLang="ko-KR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N 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개월 경과 후 제작이 완료됨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 smtClean="0"/>
              <a:t>4. </a:t>
            </a:r>
            <a:r>
              <a:rPr lang="ko-KR" altLang="en-US" sz="3000" b="1" dirty="0" smtClean="0"/>
              <a:t>게임 진행 </a:t>
            </a:r>
            <a:r>
              <a:rPr lang="ko-KR" altLang="en-US" sz="3000" b="1" dirty="0" err="1" smtClean="0"/>
              <a:t>플로우</a:t>
            </a:r>
            <a:endParaRPr lang="en-US" altLang="ko-KR" sz="2000" dirty="0" smtClean="0"/>
          </a:p>
        </p:txBody>
      </p:sp>
      <p:sp>
        <p:nvSpPr>
          <p:cNvPr id="45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423659" y="2127807"/>
            <a:ext cx="7518855" cy="4061993"/>
          </a:xfrm>
          <a:prstGeom prst="roundRect">
            <a:avLst>
              <a:gd name="adj" fmla="val 747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/>
          </a:p>
        </p:txBody>
      </p:sp>
      <p:sp>
        <p:nvSpPr>
          <p:cNvPr id="23" name="직사각형 22"/>
          <p:cNvSpPr/>
          <p:nvPr/>
        </p:nvSpPr>
        <p:spPr>
          <a:xfrm>
            <a:off x="9162767" y="2236500"/>
            <a:ext cx="577242" cy="2246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ysClr val="windowText" lastClr="000000"/>
                </a:solidFill>
              </a:rPr>
              <a:t>옵션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37179" y="2236500"/>
            <a:ext cx="32014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크레딧</a:t>
            </a:r>
            <a:r>
              <a:rPr lang="ko-KR" altLang="en-US" sz="11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1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1500         </a:t>
            </a:r>
            <a:r>
              <a:rPr lang="ko-KR" altLang="en-US" sz="11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코어</a:t>
            </a:r>
            <a:r>
              <a:rPr lang="en-US" altLang="ko-KR" sz="11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1000</a:t>
            </a:r>
            <a:endParaRPr lang="ko-KR" altLang="en-US" sz="11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811447" y="5712708"/>
            <a:ext cx="404323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홈</a:t>
            </a:r>
            <a:endParaRPr lang="ko-KR" altLang="en-US" sz="10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284704" y="5712702"/>
            <a:ext cx="421422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 err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스케쥴</a:t>
            </a:r>
            <a:endParaRPr lang="ko-KR" altLang="en-US" sz="9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775061" y="5712702"/>
            <a:ext cx="421422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연구소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9265417" y="5712701"/>
            <a:ext cx="421422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아이템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8479650" y="2236500"/>
            <a:ext cx="577242" cy="2246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ysClr val="windowText" lastClr="000000"/>
                </a:solidFill>
              </a:rPr>
              <a:t>우편함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53145" y="2218844"/>
            <a:ext cx="249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아이템 개발</a:t>
            </a:r>
            <a:endParaRPr lang="ko-KR" altLang="en-US" sz="14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842" y="2195965"/>
            <a:ext cx="358200" cy="3169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5523" y="2527744"/>
            <a:ext cx="5610225" cy="2805113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2970067" y="3057092"/>
          <a:ext cx="3086100" cy="2529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4350"/>
                <a:gridCol w="514350"/>
                <a:gridCol w="514350"/>
                <a:gridCol w="514350"/>
                <a:gridCol w="514350"/>
                <a:gridCol w="514350"/>
              </a:tblGrid>
              <a:tr h="42155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155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155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155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155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155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7" name="한쪽 모서리가 잘린 사각형 36"/>
          <p:cNvSpPr/>
          <p:nvPr/>
        </p:nvSpPr>
        <p:spPr>
          <a:xfrm>
            <a:off x="3973790" y="2601427"/>
            <a:ext cx="982044" cy="404452"/>
          </a:xfrm>
          <a:prstGeom prst="snip1Rect">
            <a:avLst>
              <a:gd name="adj" fmla="val 37862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재료 아이템</a:t>
            </a:r>
          </a:p>
        </p:txBody>
      </p:sp>
      <p:sp>
        <p:nvSpPr>
          <p:cNvPr id="8" name="한쪽 모서리가 잘린 사각형 7"/>
          <p:cNvSpPr/>
          <p:nvPr/>
        </p:nvSpPr>
        <p:spPr>
          <a:xfrm>
            <a:off x="2953142" y="2602124"/>
            <a:ext cx="982044" cy="404452"/>
          </a:xfrm>
          <a:prstGeom prst="snip1Rect">
            <a:avLst>
              <a:gd name="adj" fmla="val 37862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제작 </a:t>
            </a:r>
            <a:r>
              <a:rPr lang="ko-KR" altLang="en-US" sz="1050" b="1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레시피</a:t>
            </a:r>
            <a:endParaRPr lang="ko-KR" altLang="en-US" sz="105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962668" y="3042586"/>
            <a:ext cx="3122036" cy="253497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077936" y="3153509"/>
            <a:ext cx="314325" cy="29527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3569320" y="3153509"/>
            <a:ext cx="314325" cy="2952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4098470" y="3153509"/>
            <a:ext cx="314325" cy="29527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4609018" y="3160468"/>
            <a:ext cx="373599" cy="338505"/>
            <a:chOff x="4521932" y="3518783"/>
            <a:chExt cx="373599" cy="338505"/>
          </a:xfrm>
        </p:grpSpPr>
        <p:sp>
          <p:nvSpPr>
            <p:cNvPr id="42" name="타원 41"/>
            <p:cNvSpPr/>
            <p:nvPr/>
          </p:nvSpPr>
          <p:spPr>
            <a:xfrm>
              <a:off x="4521932" y="3518783"/>
              <a:ext cx="314325" cy="2952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6296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19541" y="3641300"/>
              <a:ext cx="175990" cy="215988"/>
            </a:xfrm>
            <a:prstGeom prst="rect">
              <a:avLst/>
            </a:prstGeom>
          </p:spPr>
        </p:pic>
      </p:grpSp>
      <p:grpSp>
        <p:nvGrpSpPr>
          <p:cNvPr id="47" name="그룹 46"/>
          <p:cNvGrpSpPr/>
          <p:nvPr/>
        </p:nvGrpSpPr>
        <p:grpSpPr>
          <a:xfrm>
            <a:off x="5133123" y="3160468"/>
            <a:ext cx="373599" cy="338505"/>
            <a:chOff x="4521932" y="3518783"/>
            <a:chExt cx="373599" cy="338505"/>
          </a:xfrm>
        </p:grpSpPr>
        <p:sp>
          <p:nvSpPr>
            <p:cNvPr id="50" name="타원 49"/>
            <p:cNvSpPr/>
            <p:nvPr/>
          </p:nvSpPr>
          <p:spPr>
            <a:xfrm>
              <a:off x="4521932" y="3518783"/>
              <a:ext cx="314325" cy="2952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6296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19541" y="3641300"/>
              <a:ext cx="175990" cy="215988"/>
            </a:xfrm>
            <a:prstGeom prst="rect">
              <a:avLst/>
            </a:prstGeom>
          </p:spPr>
        </p:pic>
      </p:grpSp>
      <p:grpSp>
        <p:nvGrpSpPr>
          <p:cNvPr id="57" name="그룹 56"/>
          <p:cNvGrpSpPr/>
          <p:nvPr/>
        </p:nvGrpSpPr>
        <p:grpSpPr>
          <a:xfrm>
            <a:off x="5627673" y="3160468"/>
            <a:ext cx="373599" cy="338505"/>
            <a:chOff x="4521932" y="3518783"/>
            <a:chExt cx="373599" cy="338505"/>
          </a:xfrm>
        </p:grpSpPr>
        <p:sp>
          <p:nvSpPr>
            <p:cNvPr id="58" name="타원 57"/>
            <p:cNvSpPr/>
            <p:nvPr/>
          </p:nvSpPr>
          <p:spPr>
            <a:xfrm>
              <a:off x="4521932" y="3518783"/>
              <a:ext cx="314325" cy="2952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6296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19541" y="3641300"/>
              <a:ext cx="175990" cy="215988"/>
            </a:xfrm>
            <a:prstGeom prst="rect">
              <a:avLst/>
            </a:prstGeom>
          </p:spPr>
        </p:pic>
      </p:grpSp>
      <p:sp>
        <p:nvSpPr>
          <p:cNvPr id="60" name="타원 59"/>
          <p:cNvSpPr/>
          <p:nvPr/>
        </p:nvSpPr>
        <p:spPr>
          <a:xfrm>
            <a:off x="6877097" y="3269752"/>
            <a:ext cx="314325" cy="29527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6543037" y="3057094"/>
            <a:ext cx="3196971" cy="252046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6810077" y="3835251"/>
            <a:ext cx="26496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6832287" y="3947556"/>
            <a:ext cx="443316" cy="4164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6832287" y="4476086"/>
            <a:ext cx="443316" cy="4164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모서리가 둥근 직사각형 63"/>
          <p:cNvSpPr/>
          <p:nvPr/>
        </p:nvSpPr>
        <p:spPr>
          <a:xfrm>
            <a:off x="6830627" y="5010855"/>
            <a:ext cx="443316" cy="4164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7395358" y="3950138"/>
            <a:ext cx="2064328" cy="4164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7395358" y="4476086"/>
            <a:ext cx="2064328" cy="4164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7411800" y="5009406"/>
            <a:ext cx="2064328" cy="4164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6819199" y="3219365"/>
            <a:ext cx="443316" cy="4164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7293735" y="3140930"/>
            <a:ext cx="22238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아이템</a:t>
            </a:r>
            <a:r>
              <a:rPr lang="en-US" altLang="ko-KR" sz="11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129</a:t>
            </a:r>
          </a:p>
          <a:p>
            <a:r>
              <a:rPr lang="ko-KR" altLang="en-US" sz="11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보유 시 </a:t>
            </a:r>
            <a:r>
              <a:rPr lang="ko-KR" altLang="en-US" sz="11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안드로이드가</a:t>
            </a:r>
            <a:r>
              <a:rPr lang="ko-KR" altLang="en-US" sz="11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패배한 상황에서 </a:t>
            </a:r>
            <a:r>
              <a:rPr lang="ko-KR" altLang="en-US" sz="11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내구도를</a:t>
            </a:r>
            <a:r>
              <a:rPr lang="ko-KR" altLang="en-US" sz="11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1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30</a:t>
            </a:r>
            <a:r>
              <a:rPr lang="ko-KR" altLang="en-US" sz="11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만큼 수리한다</a:t>
            </a:r>
            <a:r>
              <a:rPr lang="en-US" altLang="ko-KR" sz="11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ko-KR" altLang="en-US" sz="11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430850" y="4038096"/>
            <a:ext cx="22238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재료 아이템</a:t>
            </a:r>
            <a:r>
              <a:rPr lang="en-US" altLang="ko-KR" sz="11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1              10/10</a:t>
            </a:r>
            <a:endParaRPr lang="ko-KR" altLang="en-US" sz="11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430850" y="4542789"/>
            <a:ext cx="22238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재료 아이템</a:t>
            </a:r>
            <a:r>
              <a:rPr lang="en-US" altLang="ko-KR" sz="11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2                </a:t>
            </a:r>
            <a:r>
              <a:rPr lang="en-US" altLang="ko-KR" sz="1100" b="1" dirty="0" smtClean="0">
                <a:solidFill>
                  <a:srgbClr val="FF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8/10</a:t>
            </a:r>
            <a:endParaRPr lang="ko-KR" altLang="en-US" sz="1100" dirty="0">
              <a:solidFill>
                <a:srgbClr val="FF0000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430850" y="5115534"/>
            <a:ext cx="22238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재료 아이템</a:t>
            </a:r>
            <a:r>
              <a:rPr lang="en-US" altLang="ko-KR" sz="11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3              10/10</a:t>
            </a:r>
            <a:endParaRPr lang="ko-KR" altLang="en-US" sz="11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6623714" y="5068737"/>
            <a:ext cx="2997818" cy="476065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7461297" y="5184235"/>
            <a:ext cx="1285517" cy="307262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제작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6143866" y="3103707"/>
            <a:ext cx="139858" cy="2481086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8" name="직사각형 77"/>
          <p:cNvSpPr/>
          <p:nvPr/>
        </p:nvSpPr>
        <p:spPr>
          <a:xfrm>
            <a:off x="6143866" y="3105709"/>
            <a:ext cx="139858" cy="27810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9" name="직사각형 78"/>
          <p:cNvSpPr/>
          <p:nvPr/>
        </p:nvSpPr>
        <p:spPr>
          <a:xfrm>
            <a:off x="9506576" y="3931326"/>
            <a:ext cx="114956" cy="114614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0" name="직사각형 79"/>
          <p:cNvSpPr/>
          <p:nvPr/>
        </p:nvSpPr>
        <p:spPr>
          <a:xfrm>
            <a:off x="9506576" y="3933328"/>
            <a:ext cx="114956" cy="13273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4010489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396427" y="2046690"/>
            <a:ext cx="11399146" cy="1509310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524000" y="2239963"/>
            <a:ext cx="9144000" cy="1189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5</a:t>
            </a:r>
            <a:r>
              <a:rPr lang="en-US" altLang="ko-KR" sz="4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. </a:t>
            </a:r>
            <a:r>
              <a:rPr lang="ko-KR" altLang="en-US" sz="4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비즈니스 모델</a:t>
            </a:r>
            <a:endParaRPr lang="ko-KR" altLang="en-US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10581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396427" y="2046690"/>
            <a:ext cx="11399146" cy="1509310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524000" y="2239963"/>
            <a:ext cx="9144000" cy="1189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6</a:t>
            </a:r>
            <a:r>
              <a:rPr lang="en-US" altLang="ko-KR" sz="4800" b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. </a:t>
            </a:r>
            <a:r>
              <a:rPr lang="ko-KR" altLang="en-US" sz="4800" b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개발계획</a:t>
            </a:r>
            <a:endParaRPr lang="ko-KR" altLang="en-US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81182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36764" y="133420"/>
            <a:ext cx="4368800" cy="65649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36764" y="2278744"/>
            <a:ext cx="4368800" cy="35221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4376964" y="2354944"/>
            <a:ext cx="144255" cy="97154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455101" y="3347666"/>
            <a:ext cx="3837517" cy="74294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55100" y="4226089"/>
            <a:ext cx="3837517" cy="74294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55099" y="5125646"/>
            <a:ext cx="3837517" cy="74294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64993" y="1424113"/>
            <a:ext cx="495300" cy="8022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ysClr val="windowText" lastClr="000000"/>
                </a:solidFill>
              </a:rPr>
              <a:t>캐릭터</a:t>
            </a:r>
            <a:endParaRPr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424168" y="758997"/>
            <a:ext cx="1553422" cy="878423"/>
          </a:xfrm>
          <a:prstGeom prst="wedgeRoundRectCallout">
            <a:avLst>
              <a:gd name="adj1" fmla="val 58161"/>
              <a:gd name="adj2" fmla="val 33657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ysClr val="windowText" lastClr="000000"/>
                </a:solidFill>
              </a:rPr>
              <a:t>!</a:t>
            </a:r>
            <a:endParaRPr lang="ko-KR" altLang="en-US" sz="2000" b="1" dirty="0">
              <a:solidFill>
                <a:sysClr val="windowText" lastClr="000000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255130" y="3402691"/>
            <a:ext cx="973667" cy="64295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255130" y="4272362"/>
            <a:ext cx="973667" cy="64295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255129" y="5175645"/>
            <a:ext cx="973667" cy="64295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55102" y="2469243"/>
            <a:ext cx="3837517" cy="74294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00" dirty="0" smtClean="0">
                <a:solidFill>
                  <a:sysClr val="windowText" lastClr="000000"/>
                </a:solidFill>
              </a:rPr>
              <a:t/>
            </a:r>
            <a:br>
              <a:rPr lang="en-US" altLang="ko-KR" sz="300" dirty="0" smtClean="0">
                <a:solidFill>
                  <a:sysClr val="windowText" lastClr="000000"/>
                </a:solidFill>
              </a:rPr>
            </a:br>
            <a:r>
              <a:rPr lang="ko-KR" altLang="en-US" sz="1200" dirty="0" smtClean="0">
                <a:solidFill>
                  <a:sysClr val="windowText" lastClr="000000"/>
                </a:solidFill>
              </a:rPr>
              <a:t>   도시 환경 미화 </a:t>
            </a:r>
            <a:r>
              <a:rPr lang="en-US" altLang="ko-KR" sz="1200" dirty="0" smtClean="0">
                <a:solidFill>
                  <a:sysClr val="windowText" lastClr="000000"/>
                </a:solidFill>
              </a:rPr>
              <a:t>LV 32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87178" y="2887017"/>
            <a:ext cx="1520031" cy="1847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255130" y="2515843"/>
            <a:ext cx="973667" cy="64295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ysClr val="windowText" lastClr="000000"/>
                </a:solidFill>
              </a:rPr>
              <a:t>레벨 업</a:t>
            </a:r>
            <a:endParaRPr lang="en-US" altLang="ko-KR" sz="1200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ysClr val="windowText" lastClr="000000"/>
                </a:solidFill>
              </a:rPr>
              <a:t>332B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80035" y="2867667"/>
            <a:ext cx="1828800" cy="208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321 A </a:t>
            </a:r>
            <a:r>
              <a:rPr lang="ko-KR" altLang="en-US" sz="1050" dirty="0" smtClean="0">
                <a:solidFill>
                  <a:schemeClr val="tx1"/>
                </a:solidFill>
              </a:rPr>
              <a:t>획득까지 </a:t>
            </a:r>
            <a:r>
              <a:rPr lang="en-US" altLang="ko-KR" sz="1050" dirty="0" smtClean="0">
                <a:solidFill>
                  <a:schemeClr val="tx1"/>
                </a:solidFill>
              </a:rPr>
              <a:t>00:00:30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55099" y="3344769"/>
            <a:ext cx="3837517" cy="74294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00" dirty="0" smtClean="0">
                <a:solidFill>
                  <a:sysClr val="windowText" lastClr="000000"/>
                </a:solidFill>
              </a:rPr>
              <a:t/>
            </a:r>
            <a:br>
              <a:rPr lang="en-US" altLang="ko-KR" sz="300" dirty="0" smtClean="0">
                <a:solidFill>
                  <a:sysClr val="windowText" lastClr="000000"/>
                </a:solidFill>
              </a:rPr>
            </a:br>
            <a:r>
              <a:rPr lang="ko-KR" altLang="en-US" sz="1200" dirty="0" smtClean="0">
                <a:solidFill>
                  <a:sysClr val="windowText" lastClr="000000"/>
                </a:solidFill>
              </a:rPr>
              <a:t>   출장 설거지 </a:t>
            </a:r>
            <a:r>
              <a:rPr lang="en-US" altLang="ko-KR" sz="1200" dirty="0" smtClean="0">
                <a:solidFill>
                  <a:sysClr val="windowText" lastClr="000000"/>
                </a:solidFill>
              </a:rPr>
              <a:t>LV 12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87175" y="3762543"/>
            <a:ext cx="1520031" cy="1847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255127" y="3391369"/>
            <a:ext cx="973667" cy="64295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ysClr val="windowText" lastClr="000000"/>
                </a:solidFill>
              </a:rPr>
              <a:t>레벨 업</a:t>
            </a:r>
            <a:endParaRPr lang="en-US" altLang="ko-KR" sz="1200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ysClr val="windowText" lastClr="000000"/>
                </a:solidFill>
              </a:rPr>
              <a:t>332B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80032" y="3743193"/>
            <a:ext cx="1828800" cy="208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321 A </a:t>
            </a:r>
            <a:r>
              <a:rPr lang="ko-KR" altLang="en-US" sz="1050" dirty="0" smtClean="0">
                <a:solidFill>
                  <a:schemeClr val="tx1"/>
                </a:solidFill>
              </a:rPr>
              <a:t>획득까지 </a:t>
            </a:r>
            <a:r>
              <a:rPr lang="en-US" altLang="ko-KR" sz="1050" dirty="0" smtClean="0">
                <a:solidFill>
                  <a:schemeClr val="tx1"/>
                </a:solidFill>
              </a:rPr>
              <a:t>00:03:30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55099" y="4220295"/>
            <a:ext cx="3837517" cy="74294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00" dirty="0" smtClean="0">
                <a:solidFill>
                  <a:sysClr val="windowText" lastClr="000000"/>
                </a:solidFill>
              </a:rPr>
              <a:t/>
            </a:r>
            <a:br>
              <a:rPr lang="en-US" altLang="ko-KR" sz="300" dirty="0" smtClean="0">
                <a:solidFill>
                  <a:sysClr val="windowText" lastClr="000000"/>
                </a:solidFill>
              </a:rPr>
            </a:br>
            <a:r>
              <a:rPr lang="ko-KR" altLang="en-US" sz="1200" dirty="0" smtClean="0">
                <a:solidFill>
                  <a:sysClr val="windowText" lastClr="000000"/>
                </a:solidFill>
              </a:rPr>
              <a:t>   야간 경비 </a:t>
            </a:r>
            <a:r>
              <a:rPr lang="en-US" altLang="ko-KR" sz="1200" dirty="0" smtClean="0">
                <a:solidFill>
                  <a:sysClr val="windowText" lastClr="000000"/>
                </a:solidFill>
              </a:rPr>
              <a:t>LV 1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87175" y="4638069"/>
            <a:ext cx="1520031" cy="1847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3255127" y="4266895"/>
            <a:ext cx="973667" cy="64295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ysClr val="windowText" lastClr="000000"/>
                </a:solidFill>
              </a:rPr>
              <a:t>레벨 업</a:t>
            </a:r>
            <a:endParaRPr lang="en-US" altLang="ko-KR" sz="1200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1</a:t>
            </a:r>
            <a:r>
              <a:rPr lang="en-US" altLang="ko-KR" sz="1200" dirty="0" smtClean="0">
                <a:solidFill>
                  <a:sysClr val="windowText" lastClr="000000"/>
                </a:solidFill>
              </a:rPr>
              <a:t>2C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80032" y="4618719"/>
            <a:ext cx="1828800" cy="208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321 A </a:t>
            </a:r>
            <a:r>
              <a:rPr lang="ko-KR" altLang="en-US" sz="1050" dirty="0" smtClean="0">
                <a:solidFill>
                  <a:schemeClr val="tx1"/>
                </a:solidFill>
              </a:rPr>
              <a:t>획득까지 </a:t>
            </a:r>
            <a:r>
              <a:rPr lang="en-US" altLang="ko-KR" sz="1050" dirty="0" smtClean="0">
                <a:solidFill>
                  <a:schemeClr val="tx1"/>
                </a:solidFill>
              </a:rPr>
              <a:t>00:10:30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455099" y="5105902"/>
            <a:ext cx="3837517" cy="74294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00" dirty="0" smtClean="0">
                <a:solidFill>
                  <a:sysClr val="windowText" lastClr="000000"/>
                </a:solidFill>
              </a:rPr>
              <a:t/>
            </a:r>
            <a:br>
              <a:rPr lang="en-US" altLang="ko-KR" sz="300" dirty="0" smtClean="0">
                <a:solidFill>
                  <a:sysClr val="windowText" lastClr="000000"/>
                </a:solidFill>
              </a:rPr>
            </a:br>
            <a:r>
              <a:rPr lang="ko-KR" altLang="en-US" sz="1200" dirty="0" smtClean="0">
                <a:solidFill>
                  <a:sysClr val="windowText" lastClr="000000"/>
                </a:solidFill>
              </a:rPr>
              <a:t>   책 읽어주기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255127" y="5152502"/>
            <a:ext cx="973667" cy="64295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ysClr val="windowText" lastClr="000000"/>
                </a:solidFill>
              </a:rPr>
              <a:t>잠금해제</a:t>
            </a:r>
            <a:endParaRPr lang="en-US" altLang="ko-KR" sz="1100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1100" dirty="0" smtClean="0">
                <a:solidFill>
                  <a:sysClr val="windowText" lastClr="000000"/>
                </a:solidFill>
              </a:rPr>
              <a:t>323G</a:t>
            </a:r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36764" y="5800861"/>
            <a:ext cx="4368800" cy="8974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31496" y="5936343"/>
            <a:ext cx="1049867" cy="6265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사회 공헌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849442" y="5936340"/>
            <a:ext cx="1049867" cy="6265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기능 학습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3267387" y="5936336"/>
            <a:ext cx="1049867" cy="6265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버전 </a:t>
            </a:r>
            <a:r>
              <a:rPr lang="ko-KR" altLang="en-US" sz="1400">
                <a:solidFill>
                  <a:schemeClr val="tx1"/>
                </a:solidFill>
              </a:rPr>
              <a:t>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80032" y="5444323"/>
            <a:ext cx="1828800" cy="208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비활성화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3668589" y="293296"/>
            <a:ext cx="707127" cy="2751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ysClr val="windowText" lastClr="000000"/>
                </a:solidFill>
              </a:rPr>
              <a:t>OPTION</a:t>
            </a:r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97376" y="277623"/>
            <a:ext cx="3921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Money 2321B         </a:t>
            </a:r>
            <a:r>
              <a:rPr lang="en-US" altLang="ko-KR" sz="1400" dirty="0" err="1" smtClean="0"/>
              <a:t>EnergyCore</a:t>
            </a:r>
            <a:r>
              <a:rPr lang="en-US" altLang="ko-KR" sz="1400" dirty="0" smtClean="0"/>
              <a:t> 231</a:t>
            </a:r>
            <a:endParaRPr lang="ko-KR" altLang="en-US" sz="1400" dirty="0"/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7715" y="236396"/>
            <a:ext cx="4715124" cy="630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3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2"/>
          <a:srcRect l="4912"/>
          <a:stretch/>
        </p:blipFill>
        <p:spPr>
          <a:xfrm>
            <a:off x="5156200" y="236123"/>
            <a:ext cx="1304218" cy="2000250"/>
          </a:xfrm>
          <a:prstGeom prst="rect">
            <a:avLst/>
          </a:prstGeom>
        </p:spPr>
      </p:pic>
      <p:sp>
        <p:nvSpPr>
          <p:cNvPr id="134" name="직사각형 133"/>
          <p:cNvSpPr/>
          <p:nvPr/>
        </p:nvSpPr>
        <p:spPr>
          <a:xfrm>
            <a:off x="163389" y="146120"/>
            <a:ext cx="4368800" cy="65649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/>
          <p:cNvSpPr/>
          <p:nvPr/>
        </p:nvSpPr>
        <p:spPr>
          <a:xfrm>
            <a:off x="163389" y="2291444"/>
            <a:ext cx="4368800" cy="35221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모서리가 둥근 직사각형 135"/>
          <p:cNvSpPr/>
          <p:nvPr/>
        </p:nvSpPr>
        <p:spPr>
          <a:xfrm>
            <a:off x="4303589" y="2367644"/>
            <a:ext cx="144255" cy="97154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/>
          <p:cNvSpPr/>
          <p:nvPr/>
        </p:nvSpPr>
        <p:spPr>
          <a:xfrm>
            <a:off x="3668589" y="293296"/>
            <a:ext cx="707127" cy="2751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ysClr val="windowText" lastClr="000000"/>
                </a:solidFill>
              </a:rPr>
              <a:t>OPTION</a:t>
            </a:r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2091618" y="1436813"/>
            <a:ext cx="495300" cy="8022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ysClr val="windowText" lastClr="000000"/>
                </a:solidFill>
              </a:rPr>
              <a:t>캐릭터</a:t>
            </a:r>
            <a:endParaRPr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140" name="모서리가 둥근 사각형 설명선 139"/>
          <p:cNvSpPr/>
          <p:nvPr/>
        </p:nvSpPr>
        <p:spPr>
          <a:xfrm>
            <a:off x="350793" y="771697"/>
            <a:ext cx="1553422" cy="878423"/>
          </a:xfrm>
          <a:prstGeom prst="wedgeRoundRectCallout">
            <a:avLst>
              <a:gd name="adj1" fmla="val 58161"/>
              <a:gd name="adj2" fmla="val 3365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ysClr val="windowText" lastClr="000000"/>
                </a:solidFill>
              </a:rPr>
              <a:t>!</a:t>
            </a:r>
            <a:endParaRPr lang="ko-KR" altLang="en-US" sz="2800" b="1" dirty="0">
              <a:solidFill>
                <a:sysClr val="windowText" lastClr="000000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284774" y="2489199"/>
            <a:ext cx="1619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/>
              <a:t>스테이터스</a:t>
            </a:r>
            <a:endParaRPr lang="ko-KR" altLang="en-US" sz="1600" dirty="0"/>
          </a:p>
        </p:txBody>
      </p:sp>
      <p:sp>
        <p:nvSpPr>
          <p:cNvPr id="143" name="TextBox 142"/>
          <p:cNvSpPr txBox="1"/>
          <p:nvPr/>
        </p:nvSpPr>
        <p:spPr>
          <a:xfrm>
            <a:off x="297376" y="2821519"/>
            <a:ext cx="940567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20"/>
              </a:lnSpc>
            </a:pPr>
            <a:r>
              <a:rPr lang="ko-KR" altLang="en-US" sz="1100" dirty="0" smtClean="0"/>
              <a:t>기동력</a:t>
            </a:r>
            <a:endParaRPr lang="en-US" altLang="ko-KR" sz="1100" dirty="0" smtClean="0"/>
          </a:p>
          <a:p>
            <a:pPr>
              <a:lnSpc>
                <a:spcPts val="1520"/>
              </a:lnSpc>
            </a:pPr>
            <a:r>
              <a:rPr lang="ko-KR" altLang="en-US" sz="1100" dirty="0" smtClean="0"/>
              <a:t>연산능력</a:t>
            </a:r>
            <a:endParaRPr lang="en-US" altLang="ko-KR" sz="1100" dirty="0" smtClean="0"/>
          </a:p>
          <a:p>
            <a:pPr>
              <a:lnSpc>
                <a:spcPts val="1520"/>
              </a:lnSpc>
            </a:pPr>
            <a:r>
              <a:rPr lang="ko-KR" altLang="en-US" sz="1100" dirty="0" smtClean="0"/>
              <a:t>지식</a:t>
            </a:r>
            <a:endParaRPr lang="en-US" altLang="ko-KR" sz="1100" dirty="0" smtClean="0"/>
          </a:p>
          <a:p>
            <a:pPr>
              <a:lnSpc>
                <a:spcPts val="1520"/>
              </a:lnSpc>
            </a:pPr>
            <a:r>
              <a:rPr lang="ko-KR" altLang="en-US" sz="1100" dirty="0" smtClean="0"/>
              <a:t>상식</a:t>
            </a:r>
            <a:endParaRPr lang="en-US" altLang="ko-KR" sz="1100" dirty="0" smtClean="0"/>
          </a:p>
          <a:p>
            <a:pPr>
              <a:lnSpc>
                <a:spcPts val="1520"/>
              </a:lnSpc>
            </a:pPr>
            <a:r>
              <a:rPr lang="ko-KR" altLang="en-US" sz="1100" dirty="0" smtClean="0"/>
              <a:t>의지</a:t>
            </a:r>
            <a:endParaRPr lang="en-US" altLang="ko-KR" sz="1100" dirty="0" smtClean="0"/>
          </a:p>
          <a:p>
            <a:pPr>
              <a:lnSpc>
                <a:spcPts val="1520"/>
              </a:lnSpc>
            </a:pPr>
            <a:r>
              <a:rPr lang="ko-KR" altLang="en-US" sz="1100" dirty="0" smtClean="0"/>
              <a:t>인간성</a:t>
            </a:r>
            <a:endParaRPr lang="en-US" altLang="ko-KR" sz="1100" dirty="0" smtClean="0"/>
          </a:p>
          <a:p>
            <a:pPr>
              <a:lnSpc>
                <a:spcPts val="1520"/>
              </a:lnSpc>
            </a:pPr>
            <a:endParaRPr lang="ko-KR" altLang="en-US" sz="1100" dirty="0"/>
          </a:p>
        </p:txBody>
      </p:sp>
      <p:sp>
        <p:nvSpPr>
          <p:cNvPr id="144" name="TextBox 143"/>
          <p:cNvSpPr txBox="1"/>
          <p:nvPr/>
        </p:nvSpPr>
        <p:spPr>
          <a:xfrm>
            <a:off x="284774" y="4047019"/>
            <a:ext cx="1619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학습</a:t>
            </a:r>
            <a:endParaRPr lang="ko-KR" altLang="en-US" sz="1600" dirty="0"/>
          </a:p>
        </p:txBody>
      </p:sp>
      <p:sp>
        <p:nvSpPr>
          <p:cNvPr id="150" name="TextBox 149"/>
          <p:cNvSpPr txBox="1"/>
          <p:nvPr/>
        </p:nvSpPr>
        <p:spPr>
          <a:xfrm>
            <a:off x="941010" y="2821519"/>
            <a:ext cx="940567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20"/>
              </a:lnSpc>
            </a:pPr>
            <a:r>
              <a:rPr lang="en-US" altLang="ko-KR" sz="1100" dirty="0" smtClean="0"/>
              <a:t>100</a:t>
            </a:r>
          </a:p>
          <a:p>
            <a:pPr>
              <a:lnSpc>
                <a:spcPts val="1520"/>
              </a:lnSpc>
            </a:pPr>
            <a:r>
              <a:rPr lang="en-US" altLang="ko-KR" sz="1100" dirty="0" smtClean="0"/>
              <a:t>100</a:t>
            </a:r>
          </a:p>
          <a:p>
            <a:pPr>
              <a:lnSpc>
                <a:spcPts val="1520"/>
              </a:lnSpc>
            </a:pPr>
            <a:r>
              <a:rPr lang="en-US" altLang="ko-KR" sz="1100" dirty="0" smtClean="0"/>
              <a:t>100</a:t>
            </a:r>
          </a:p>
          <a:p>
            <a:pPr>
              <a:lnSpc>
                <a:spcPts val="1520"/>
              </a:lnSpc>
            </a:pPr>
            <a:r>
              <a:rPr lang="en-US" altLang="ko-KR" sz="1100" dirty="0" smtClean="0"/>
              <a:t>100</a:t>
            </a:r>
          </a:p>
          <a:p>
            <a:pPr>
              <a:lnSpc>
                <a:spcPts val="1520"/>
              </a:lnSpc>
            </a:pPr>
            <a:r>
              <a:rPr lang="en-US" altLang="ko-KR" sz="1100" dirty="0" smtClean="0"/>
              <a:t>100</a:t>
            </a:r>
          </a:p>
          <a:p>
            <a:pPr>
              <a:lnSpc>
                <a:spcPts val="1520"/>
              </a:lnSpc>
            </a:pPr>
            <a:r>
              <a:rPr lang="en-US" altLang="ko-KR" sz="1100" dirty="0" smtClean="0"/>
              <a:t>100</a:t>
            </a:r>
          </a:p>
          <a:p>
            <a:pPr>
              <a:lnSpc>
                <a:spcPts val="1520"/>
              </a:lnSpc>
            </a:pPr>
            <a:endParaRPr lang="ko-KR" altLang="en-US" sz="1100" dirty="0"/>
          </a:p>
        </p:txBody>
      </p:sp>
      <p:sp>
        <p:nvSpPr>
          <p:cNvPr id="151" name="직사각형 150"/>
          <p:cNvSpPr/>
          <p:nvPr/>
        </p:nvSpPr>
        <p:spPr>
          <a:xfrm>
            <a:off x="1551075" y="2890882"/>
            <a:ext cx="516179" cy="132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/>
          <p:cNvSpPr/>
          <p:nvPr/>
        </p:nvSpPr>
        <p:spPr>
          <a:xfrm>
            <a:off x="1543931" y="2878267"/>
            <a:ext cx="2440695" cy="1495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1551075" y="3273930"/>
            <a:ext cx="516179" cy="132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/>
          <p:cNvSpPr/>
          <p:nvPr/>
        </p:nvSpPr>
        <p:spPr>
          <a:xfrm>
            <a:off x="1543931" y="3261315"/>
            <a:ext cx="2440695" cy="1495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1551075" y="3082406"/>
            <a:ext cx="516179" cy="132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/>
          <p:cNvSpPr/>
          <p:nvPr/>
        </p:nvSpPr>
        <p:spPr>
          <a:xfrm>
            <a:off x="1543931" y="3069791"/>
            <a:ext cx="2440695" cy="1495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1551075" y="3465454"/>
            <a:ext cx="516179" cy="132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/>
          <p:cNvSpPr/>
          <p:nvPr/>
        </p:nvSpPr>
        <p:spPr>
          <a:xfrm>
            <a:off x="1543931" y="3452839"/>
            <a:ext cx="2440695" cy="1495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59" name="직사각형 158"/>
          <p:cNvSpPr/>
          <p:nvPr/>
        </p:nvSpPr>
        <p:spPr>
          <a:xfrm>
            <a:off x="1551075" y="3656978"/>
            <a:ext cx="516179" cy="132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/>
          <p:cNvSpPr/>
          <p:nvPr/>
        </p:nvSpPr>
        <p:spPr>
          <a:xfrm>
            <a:off x="1543931" y="3644363"/>
            <a:ext cx="2440695" cy="1495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1551075" y="3848503"/>
            <a:ext cx="516179" cy="132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직사각형 161"/>
          <p:cNvSpPr/>
          <p:nvPr/>
        </p:nvSpPr>
        <p:spPr>
          <a:xfrm>
            <a:off x="1543931" y="3835888"/>
            <a:ext cx="2440695" cy="1495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297376" y="277623"/>
            <a:ext cx="3921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Money 2321B         </a:t>
            </a:r>
            <a:r>
              <a:rPr lang="en-US" altLang="ko-KR" sz="1400" dirty="0" err="1" smtClean="0"/>
              <a:t>EnergyCore</a:t>
            </a:r>
            <a:r>
              <a:rPr lang="en-US" altLang="ko-KR" sz="1400" dirty="0" smtClean="0"/>
              <a:t> 231</a:t>
            </a:r>
            <a:endParaRPr lang="ko-KR" altLang="en-US" sz="1400" dirty="0"/>
          </a:p>
        </p:txBody>
      </p:sp>
      <p:sp>
        <p:nvSpPr>
          <p:cNvPr id="166" name="모서리가 둥근 직사각형 165"/>
          <p:cNvSpPr/>
          <p:nvPr/>
        </p:nvSpPr>
        <p:spPr>
          <a:xfrm>
            <a:off x="4897393" y="4442643"/>
            <a:ext cx="2773407" cy="74570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ysClr val="windowText" lastClr="000000"/>
                </a:solidFill>
              </a:rPr>
              <a:t>에너지 코어를 사용해서</a:t>
            </a:r>
            <a:endParaRPr lang="en-US" altLang="ko-KR" sz="1200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ysClr val="windowText" lastClr="000000"/>
                </a:solidFill>
              </a:rPr>
              <a:t>즉시 완료하시겠습니까</a:t>
            </a:r>
            <a:r>
              <a:rPr lang="en-US" altLang="ko-KR" sz="1200" dirty="0" smtClean="0">
                <a:solidFill>
                  <a:sysClr val="windowText" lastClr="000000"/>
                </a:solidFill>
              </a:rPr>
              <a:t>?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7903402" y="293296"/>
            <a:ext cx="3916319" cy="74570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ysClr val="windowText" lastClr="000000"/>
                </a:solidFill>
              </a:rPr>
              <a:t>인간 사회 비디오 감상</a:t>
            </a:r>
            <a:endParaRPr lang="en-US" altLang="ko-KR" sz="1200" dirty="0" smtClean="0">
              <a:solidFill>
                <a:sysClr val="windowText" lastClr="000000"/>
              </a:solidFill>
            </a:endParaRPr>
          </a:p>
          <a:p>
            <a:pPr algn="ctr"/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045216" y="739388"/>
            <a:ext cx="1520031" cy="1847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8038073" y="720038"/>
            <a:ext cx="1828800" cy="208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00:30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7903402" y="1144387"/>
            <a:ext cx="3916319" cy="74570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ysClr val="windowText" lastClr="000000"/>
                </a:solidFill>
              </a:rPr>
              <a:t>독서</a:t>
            </a:r>
            <a:endParaRPr lang="en-US" altLang="ko-KR" sz="1200" dirty="0" smtClean="0">
              <a:solidFill>
                <a:sysClr val="windowText" lastClr="000000"/>
              </a:solidFill>
            </a:endParaRPr>
          </a:p>
          <a:p>
            <a:pPr algn="ctr"/>
            <a:endParaRPr lang="en-US" altLang="ko-KR" sz="12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7903401" y="2844464"/>
            <a:ext cx="3916319" cy="74570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ysClr val="windowText" lastClr="000000"/>
                </a:solidFill>
              </a:rPr>
              <a:t>인간형 독서</a:t>
            </a:r>
            <a:endParaRPr lang="en-US" altLang="ko-KR" sz="1200" dirty="0" smtClean="0">
              <a:solidFill>
                <a:sysClr val="windowText" lastClr="000000"/>
              </a:solidFill>
            </a:endParaRPr>
          </a:p>
          <a:p>
            <a:endParaRPr lang="en-US" altLang="ko-KR" sz="12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7903402" y="1994793"/>
            <a:ext cx="3916319" cy="74570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ysClr val="windowText" lastClr="000000"/>
                </a:solidFill>
              </a:rPr>
              <a:t>단체 생활 체험 </a:t>
            </a:r>
            <a:endParaRPr lang="en-US" altLang="ko-KR" sz="1200" dirty="0" smtClean="0">
              <a:solidFill>
                <a:sysClr val="windowText" lastClr="000000"/>
              </a:solidFill>
            </a:endParaRPr>
          </a:p>
          <a:p>
            <a:endParaRPr lang="en-US" altLang="ko-KR" sz="1200" dirty="0" smtClean="0">
              <a:solidFill>
                <a:sysClr val="windowText" lastClr="000000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0151037" y="543274"/>
            <a:ext cx="352425" cy="352425"/>
            <a:chOff x="7179625" y="2987083"/>
            <a:chExt cx="352425" cy="352425"/>
          </a:xfrm>
        </p:grpSpPr>
        <p:sp>
          <p:nvSpPr>
            <p:cNvPr id="5" name="타원 4"/>
            <p:cNvSpPr/>
            <p:nvPr/>
          </p:nvSpPr>
          <p:spPr>
            <a:xfrm>
              <a:off x="7179625" y="2987083"/>
              <a:ext cx="352425" cy="3524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299" b="97922" l="656" r="98361">
                          <a14:foregroundMark x1="40656" y1="18961" x2="46557" y2="31429"/>
                          <a14:foregroundMark x1="53115" y1="23117" x2="61967" y2="30909"/>
                          <a14:foregroundMark x1="40328" y1="13766" x2="21311" y2="34026"/>
                          <a14:foregroundMark x1="26230" y1="43117" x2="60328" y2="36364"/>
                          <a14:foregroundMark x1="25246" y1="37922" x2="25246" y2="4831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32168" y="3023350"/>
              <a:ext cx="247337" cy="312212"/>
            </a:xfrm>
            <a:prstGeom prst="rect">
              <a:avLst/>
            </a:prstGeom>
          </p:spPr>
        </p:pic>
      </p:grpSp>
      <p:sp>
        <p:nvSpPr>
          <p:cNvPr id="50" name="직사각형 49"/>
          <p:cNvSpPr/>
          <p:nvPr/>
        </p:nvSpPr>
        <p:spPr>
          <a:xfrm>
            <a:off x="8045216" y="1545856"/>
            <a:ext cx="1828800" cy="208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300 B </a:t>
            </a:r>
            <a:r>
              <a:rPr lang="ko-KR" altLang="en-US" sz="1050" dirty="0" smtClean="0">
                <a:solidFill>
                  <a:schemeClr val="tx1"/>
                </a:solidFill>
              </a:rPr>
              <a:t>필요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0625619" y="2191709"/>
            <a:ext cx="352425" cy="352425"/>
            <a:chOff x="7016259" y="1872234"/>
            <a:chExt cx="352425" cy="352425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632" b="92105" l="1299" r="88312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35893" y="1896447"/>
              <a:ext cx="315672" cy="311572"/>
            </a:xfrm>
            <a:prstGeom prst="rect">
              <a:avLst/>
            </a:prstGeom>
          </p:spPr>
        </p:pic>
        <p:sp>
          <p:nvSpPr>
            <p:cNvPr id="58" name="타원 57"/>
            <p:cNvSpPr/>
            <p:nvPr/>
          </p:nvSpPr>
          <p:spPr>
            <a:xfrm>
              <a:off x="7016259" y="1872234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0625619" y="547335"/>
            <a:ext cx="352425" cy="352425"/>
            <a:chOff x="6296898" y="2401662"/>
            <a:chExt cx="352425" cy="35242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7">
              <a:grayscl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846" b="93590" l="4348" r="98551">
                          <a14:foregroundMark x1="50725" y1="23077" x2="66667" y2="3846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16342" y="2420724"/>
              <a:ext cx="282874" cy="319771"/>
            </a:xfrm>
            <a:prstGeom prst="rect">
              <a:avLst/>
            </a:prstGeom>
          </p:spPr>
        </p:pic>
        <p:sp>
          <p:nvSpPr>
            <p:cNvPr id="59" name="타원 58"/>
            <p:cNvSpPr/>
            <p:nvPr/>
          </p:nvSpPr>
          <p:spPr>
            <a:xfrm>
              <a:off x="6296898" y="2401662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0151037" y="1394733"/>
            <a:ext cx="352425" cy="352425"/>
            <a:chOff x="6859680" y="2350600"/>
            <a:chExt cx="352425" cy="35242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9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41026" y1="67857" x2="47436" y2="69048"/>
                          <a14:foregroundMark x1="41026" y1="82143" x2="53846" y2="82143"/>
                          <a14:foregroundMark x1="39744" y1="84524" x2="52564" y2="8809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69033" y="2355363"/>
              <a:ext cx="319771" cy="344369"/>
            </a:xfrm>
            <a:prstGeom prst="rect">
              <a:avLst/>
            </a:prstGeom>
          </p:spPr>
        </p:pic>
        <p:sp>
          <p:nvSpPr>
            <p:cNvPr id="60" name="타원 59"/>
            <p:cNvSpPr/>
            <p:nvPr/>
          </p:nvSpPr>
          <p:spPr>
            <a:xfrm>
              <a:off x="6859680" y="2350600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0625619" y="1394733"/>
            <a:ext cx="352425" cy="370801"/>
            <a:chOff x="6457779" y="2901044"/>
            <a:chExt cx="352425" cy="37080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11">
              <a:grayscl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488" b="89535" l="1282" r="89744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81346" y="2919277"/>
              <a:ext cx="319771" cy="352568"/>
            </a:xfrm>
            <a:prstGeom prst="rect">
              <a:avLst/>
            </a:prstGeom>
          </p:spPr>
        </p:pic>
        <p:sp>
          <p:nvSpPr>
            <p:cNvPr id="61" name="타원 60"/>
            <p:cNvSpPr/>
            <p:nvPr/>
          </p:nvSpPr>
          <p:spPr>
            <a:xfrm>
              <a:off x="6457779" y="2901044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0151037" y="2204285"/>
            <a:ext cx="352425" cy="352425"/>
            <a:chOff x="7045659" y="2847137"/>
            <a:chExt cx="352425" cy="35242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13">
              <a:grayscl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091" b="97403" l="989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95863" y="2904152"/>
              <a:ext cx="252016" cy="213244"/>
            </a:xfrm>
            <a:prstGeom prst="rect">
              <a:avLst/>
            </a:prstGeom>
          </p:spPr>
        </p:pic>
        <p:sp>
          <p:nvSpPr>
            <p:cNvPr id="62" name="타원 61"/>
            <p:cNvSpPr/>
            <p:nvPr/>
          </p:nvSpPr>
          <p:spPr>
            <a:xfrm>
              <a:off x="7045659" y="2847137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8" name="직사각형 67"/>
          <p:cNvSpPr/>
          <p:nvPr/>
        </p:nvSpPr>
        <p:spPr>
          <a:xfrm>
            <a:off x="8045216" y="2427424"/>
            <a:ext cx="1828800" cy="208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500 C </a:t>
            </a:r>
            <a:r>
              <a:rPr lang="ko-KR" altLang="en-US" sz="1050" dirty="0">
                <a:solidFill>
                  <a:schemeClr val="tx1"/>
                </a:solidFill>
              </a:rPr>
              <a:t>필요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8032760" y="3273930"/>
            <a:ext cx="1828800" cy="208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500 D </a:t>
            </a:r>
            <a:r>
              <a:rPr lang="ko-KR" altLang="en-US" sz="1050" dirty="0" smtClean="0">
                <a:solidFill>
                  <a:schemeClr val="tx1"/>
                </a:solidFill>
              </a:rPr>
              <a:t>필요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8" name="아래쪽 화살표 17"/>
          <p:cNvSpPr/>
          <p:nvPr/>
        </p:nvSpPr>
        <p:spPr>
          <a:xfrm rot="10800000">
            <a:off x="10901141" y="473457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아래쪽 화살표 70"/>
          <p:cNvSpPr/>
          <p:nvPr/>
        </p:nvSpPr>
        <p:spPr>
          <a:xfrm rot="10800000">
            <a:off x="10385190" y="473457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아래쪽 화살표 71"/>
          <p:cNvSpPr/>
          <p:nvPr/>
        </p:nvSpPr>
        <p:spPr>
          <a:xfrm rot="10800000">
            <a:off x="10901141" y="1307505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아래쪽 화살표 72"/>
          <p:cNvSpPr/>
          <p:nvPr/>
        </p:nvSpPr>
        <p:spPr>
          <a:xfrm rot="10800000">
            <a:off x="10385190" y="1307505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아래쪽 화살표 73"/>
          <p:cNvSpPr/>
          <p:nvPr/>
        </p:nvSpPr>
        <p:spPr>
          <a:xfrm rot="10800000">
            <a:off x="10901141" y="2119577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아래쪽 화살표 74"/>
          <p:cNvSpPr/>
          <p:nvPr/>
        </p:nvSpPr>
        <p:spPr>
          <a:xfrm rot="10800000">
            <a:off x="10385190" y="2119577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6" name="그룹 75"/>
          <p:cNvGrpSpPr/>
          <p:nvPr/>
        </p:nvGrpSpPr>
        <p:grpSpPr>
          <a:xfrm>
            <a:off x="11114681" y="1397292"/>
            <a:ext cx="352425" cy="352425"/>
            <a:chOff x="7045659" y="2847137"/>
            <a:chExt cx="352425" cy="352425"/>
          </a:xfrm>
        </p:grpSpPr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13">
              <a:grayscl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091" b="97403" l="989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95863" y="2904152"/>
              <a:ext cx="252016" cy="213244"/>
            </a:xfrm>
            <a:prstGeom prst="rect">
              <a:avLst/>
            </a:prstGeom>
          </p:spPr>
        </p:pic>
        <p:sp>
          <p:nvSpPr>
            <p:cNvPr id="78" name="타원 77"/>
            <p:cNvSpPr/>
            <p:nvPr/>
          </p:nvSpPr>
          <p:spPr>
            <a:xfrm>
              <a:off x="7045659" y="2847137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아래쪽 화살표 78"/>
          <p:cNvSpPr/>
          <p:nvPr/>
        </p:nvSpPr>
        <p:spPr>
          <a:xfrm>
            <a:off x="11373036" y="1307505"/>
            <a:ext cx="153805" cy="19269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3" name="그룹 82"/>
          <p:cNvGrpSpPr/>
          <p:nvPr/>
        </p:nvGrpSpPr>
        <p:grpSpPr>
          <a:xfrm>
            <a:off x="11113870" y="551444"/>
            <a:ext cx="352425" cy="352425"/>
            <a:chOff x="6859680" y="2350600"/>
            <a:chExt cx="352425" cy="352425"/>
          </a:xfrm>
        </p:grpSpPr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9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41026" y1="67857" x2="47436" y2="69048"/>
                          <a14:foregroundMark x1="41026" y1="82143" x2="53846" y2="82143"/>
                          <a14:foregroundMark x1="39744" y1="84524" x2="52564" y2="8809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69033" y="2355363"/>
              <a:ext cx="319771" cy="344369"/>
            </a:xfrm>
            <a:prstGeom prst="rect">
              <a:avLst/>
            </a:prstGeom>
          </p:spPr>
        </p:pic>
        <p:sp>
          <p:nvSpPr>
            <p:cNvPr id="85" name="타원 84"/>
            <p:cNvSpPr/>
            <p:nvPr/>
          </p:nvSpPr>
          <p:spPr>
            <a:xfrm>
              <a:off x="6859680" y="2350600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1" name="아래쪽 화살표 80"/>
          <p:cNvSpPr/>
          <p:nvPr/>
        </p:nvSpPr>
        <p:spPr>
          <a:xfrm>
            <a:off x="11370515" y="483196"/>
            <a:ext cx="153805" cy="19269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그룹 85"/>
          <p:cNvGrpSpPr/>
          <p:nvPr/>
        </p:nvGrpSpPr>
        <p:grpSpPr>
          <a:xfrm>
            <a:off x="11116351" y="2182243"/>
            <a:ext cx="352425" cy="370801"/>
            <a:chOff x="6457779" y="2901044"/>
            <a:chExt cx="352425" cy="370801"/>
          </a:xfrm>
        </p:grpSpPr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11">
              <a:grayscl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488" b="89535" l="1282" r="89744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81346" y="2919277"/>
              <a:ext cx="319771" cy="352568"/>
            </a:xfrm>
            <a:prstGeom prst="rect">
              <a:avLst/>
            </a:prstGeom>
          </p:spPr>
        </p:pic>
        <p:sp>
          <p:nvSpPr>
            <p:cNvPr id="88" name="타원 87"/>
            <p:cNvSpPr/>
            <p:nvPr/>
          </p:nvSpPr>
          <p:spPr>
            <a:xfrm>
              <a:off x="6457779" y="2901044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2" name="아래쪽 화살표 81"/>
          <p:cNvSpPr/>
          <p:nvPr/>
        </p:nvSpPr>
        <p:spPr>
          <a:xfrm>
            <a:off x="11370515" y="2119576"/>
            <a:ext cx="153805" cy="19269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03401" y="3986533"/>
            <a:ext cx="3857625" cy="1771650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7738521" y="146121"/>
            <a:ext cx="340162" cy="34016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7733320" y="1844372"/>
            <a:ext cx="340162" cy="34016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7735884" y="1025783"/>
            <a:ext cx="340162" cy="34016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3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7707275" y="2692157"/>
            <a:ext cx="340162" cy="34016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10625619" y="3053973"/>
            <a:ext cx="352425" cy="352425"/>
            <a:chOff x="7016259" y="1872234"/>
            <a:chExt cx="352425" cy="352425"/>
          </a:xfrm>
        </p:grpSpPr>
        <p:pic>
          <p:nvPicPr>
            <p:cNvPr id="94" name="그림 93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632" b="92105" l="1299" r="88312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35893" y="1896447"/>
              <a:ext cx="315672" cy="311572"/>
            </a:xfrm>
            <a:prstGeom prst="rect">
              <a:avLst/>
            </a:prstGeom>
          </p:spPr>
        </p:pic>
        <p:sp>
          <p:nvSpPr>
            <p:cNvPr id="95" name="타원 94"/>
            <p:cNvSpPr/>
            <p:nvPr/>
          </p:nvSpPr>
          <p:spPr>
            <a:xfrm>
              <a:off x="7016259" y="1872234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10151037" y="3066549"/>
            <a:ext cx="352425" cy="352425"/>
            <a:chOff x="7045659" y="2847137"/>
            <a:chExt cx="352425" cy="352425"/>
          </a:xfrm>
        </p:grpSpPr>
        <p:pic>
          <p:nvPicPr>
            <p:cNvPr id="97" name="그림 96"/>
            <p:cNvPicPr>
              <a:picLocks noChangeAspect="1"/>
            </p:cNvPicPr>
            <p:nvPr/>
          </p:nvPicPr>
          <p:blipFill>
            <a:blip r:embed="rId13">
              <a:grayscl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091" b="97403" l="989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95863" y="2904152"/>
              <a:ext cx="252016" cy="213244"/>
            </a:xfrm>
            <a:prstGeom prst="rect">
              <a:avLst/>
            </a:prstGeom>
          </p:spPr>
        </p:pic>
        <p:sp>
          <p:nvSpPr>
            <p:cNvPr id="98" name="타원 97"/>
            <p:cNvSpPr/>
            <p:nvPr/>
          </p:nvSpPr>
          <p:spPr>
            <a:xfrm>
              <a:off x="7045659" y="2847137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9" name="아래쪽 화살표 98"/>
          <p:cNvSpPr/>
          <p:nvPr/>
        </p:nvSpPr>
        <p:spPr>
          <a:xfrm rot="10800000">
            <a:off x="10901141" y="2981841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아래쪽 화살표 99"/>
          <p:cNvSpPr/>
          <p:nvPr/>
        </p:nvSpPr>
        <p:spPr>
          <a:xfrm rot="10800000">
            <a:off x="10385190" y="2981841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1" name="그룹 100"/>
          <p:cNvGrpSpPr/>
          <p:nvPr/>
        </p:nvGrpSpPr>
        <p:grpSpPr>
          <a:xfrm>
            <a:off x="11116351" y="3044507"/>
            <a:ext cx="352425" cy="370801"/>
            <a:chOff x="6457779" y="2901044"/>
            <a:chExt cx="352425" cy="370801"/>
          </a:xfrm>
        </p:grpSpPr>
        <p:pic>
          <p:nvPicPr>
            <p:cNvPr id="102" name="그림 101"/>
            <p:cNvPicPr>
              <a:picLocks noChangeAspect="1"/>
            </p:cNvPicPr>
            <p:nvPr/>
          </p:nvPicPr>
          <p:blipFill>
            <a:blip r:embed="rId11">
              <a:grayscl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488" b="89535" l="1282" r="89744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81346" y="2919277"/>
              <a:ext cx="319771" cy="352568"/>
            </a:xfrm>
            <a:prstGeom prst="rect">
              <a:avLst/>
            </a:prstGeom>
          </p:spPr>
        </p:pic>
        <p:sp>
          <p:nvSpPr>
            <p:cNvPr id="103" name="타원 102"/>
            <p:cNvSpPr/>
            <p:nvPr/>
          </p:nvSpPr>
          <p:spPr>
            <a:xfrm>
              <a:off x="6457779" y="2901044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4" name="아래쪽 화살표 103"/>
          <p:cNvSpPr/>
          <p:nvPr/>
        </p:nvSpPr>
        <p:spPr>
          <a:xfrm>
            <a:off x="11370515" y="2981840"/>
            <a:ext cx="153805" cy="19269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459397" y="4513490"/>
            <a:ext cx="3916319" cy="74570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ysClr val="windowText" lastClr="000000"/>
                </a:solidFill>
              </a:rPr>
              <a:t>인간 사회 비디오 감상</a:t>
            </a:r>
            <a:endParaRPr lang="en-US" altLang="ko-KR" sz="1200" dirty="0" smtClean="0">
              <a:solidFill>
                <a:sysClr val="windowText" lastClr="000000"/>
              </a:solidFill>
            </a:endParaRPr>
          </a:p>
          <a:p>
            <a:pPr algn="ctr"/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601211" y="4959582"/>
            <a:ext cx="1520031" cy="1847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/>
          <p:cNvSpPr/>
          <p:nvPr/>
        </p:nvSpPr>
        <p:spPr>
          <a:xfrm>
            <a:off x="594068" y="4940232"/>
            <a:ext cx="1828800" cy="208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00:30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459397" y="5364581"/>
            <a:ext cx="3916319" cy="74570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ysClr val="windowText" lastClr="000000"/>
                </a:solidFill>
              </a:rPr>
              <a:t>독서</a:t>
            </a:r>
            <a:endParaRPr lang="en-US" altLang="ko-KR" sz="1200" dirty="0" smtClean="0">
              <a:solidFill>
                <a:sysClr val="windowText" lastClr="000000"/>
              </a:solidFill>
            </a:endParaRPr>
          </a:p>
          <a:p>
            <a:pPr algn="ctr"/>
            <a:endParaRPr lang="en-US" altLang="ko-KR" sz="1200" dirty="0" smtClean="0">
              <a:solidFill>
                <a:sysClr val="windowText" lastClr="000000"/>
              </a:solidFill>
            </a:endParaRPr>
          </a:p>
        </p:txBody>
      </p:sp>
      <p:grpSp>
        <p:nvGrpSpPr>
          <p:cNvPr id="109" name="그룹 108"/>
          <p:cNvGrpSpPr/>
          <p:nvPr/>
        </p:nvGrpSpPr>
        <p:grpSpPr>
          <a:xfrm>
            <a:off x="2707032" y="4763468"/>
            <a:ext cx="352425" cy="352425"/>
            <a:chOff x="7179625" y="2987083"/>
            <a:chExt cx="352425" cy="352425"/>
          </a:xfrm>
        </p:grpSpPr>
        <p:sp>
          <p:nvSpPr>
            <p:cNvPr id="110" name="타원 109"/>
            <p:cNvSpPr/>
            <p:nvPr/>
          </p:nvSpPr>
          <p:spPr>
            <a:xfrm>
              <a:off x="7179625" y="2987083"/>
              <a:ext cx="352425" cy="3524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1" name="그림 110"/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299" b="97922" l="656" r="98361">
                          <a14:foregroundMark x1="40656" y1="18961" x2="46557" y2="31429"/>
                          <a14:foregroundMark x1="53115" y1="23117" x2="61967" y2="30909"/>
                          <a14:foregroundMark x1="40328" y1="13766" x2="21311" y2="34026"/>
                          <a14:foregroundMark x1="26230" y1="43117" x2="60328" y2="36364"/>
                          <a14:foregroundMark x1="25246" y1="37922" x2="25246" y2="4831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32168" y="3023350"/>
              <a:ext cx="247337" cy="312212"/>
            </a:xfrm>
            <a:prstGeom prst="rect">
              <a:avLst/>
            </a:prstGeom>
          </p:spPr>
        </p:pic>
      </p:grpSp>
      <p:sp>
        <p:nvSpPr>
          <p:cNvPr id="112" name="직사각형 111"/>
          <p:cNvSpPr/>
          <p:nvPr/>
        </p:nvSpPr>
        <p:spPr>
          <a:xfrm>
            <a:off x="601211" y="5766050"/>
            <a:ext cx="1828800" cy="208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300 B </a:t>
            </a:r>
            <a:r>
              <a:rPr lang="ko-KR" altLang="en-US" sz="1050" dirty="0" smtClean="0">
                <a:solidFill>
                  <a:schemeClr val="tx1"/>
                </a:solidFill>
              </a:rPr>
              <a:t>필요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grpSp>
        <p:nvGrpSpPr>
          <p:cNvPr id="113" name="그룹 112"/>
          <p:cNvGrpSpPr/>
          <p:nvPr/>
        </p:nvGrpSpPr>
        <p:grpSpPr>
          <a:xfrm>
            <a:off x="3181614" y="4767529"/>
            <a:ext cx="352425" cy="352425"/>
            <a:chOff x="6296898" y="2401662"/>
            <a:chExt cx="352425" cy="352425"/>
          </a:xfrm>
        </p:grpSpPr>
        <p:pic>
          <p:nvPicPr>
            <p:cNvPr id="114" name="그림 113"/>
            <p:cNvPicPr>
              <a:picLocks noChangeAspect="1"/>
            </p:cNvPicPr>
            <p:nvPr/>
          </p:nvPicPr>
          <p:blipFill>
            <a:blip r:embed="rId7">
              <a:grayscl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846" b="93590" l="4348" r="98551">
                          <a14:foregroundMark x1="50725" y1="23077" x2="66667" y2="3846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16342" y="2420724"/>
              <a:ext cx="282874" cy="319771"/>
            </a:xfrm>
            <a:prstGeom prst="rect">
              <a:avLst/>
            </a:prstGeom>
          </p:spPr>
        </p:pic>
        <p:sp>
          <p:nvSpPr>
            <p:cNvPr id="115" name="타원 114"/>
            <p:cNvSpPr/>
            <p:nvPr/>
          </p:nvSpPr>
          <p:spPr>
            <a:xfrm>
              <a:off x="6296898" y="2401662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6" name="그룹 115"/>
          <p:cNvGrpSpPr/>
          <p:nvPr/>
        </p:nvGrpSpPr>
        <p:grpSpPr>
          <a:xfrm>
            <a:off x="2707032" y="5614927"/>
            <a:ext cx="352425" cy="352425"/>
            <a:chOff x="6859680" y="2350600"/>
            <a:chExt cx="352425" cy="352425"/>
          </a:xfrm>
        </p:grpSpPr>
        <p:pic>
          <p:nvPicPr>
            <p:cNvPr id="117" name="그림 116"/>
            <p:cNvPicPr>
              <a:picLocks noChangeAspect="1"/>
            </p:cNvPicPr>
            <p:nvPr/>
          </p:nvPicPr>
          <p:blipFill>
            <a:blip r:embed="rId9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41026" y1="67857" x2="47436" y2="69048"/>
                          <a14:foregroundMark x1="41026" y1="82143" x2="53846" y2="82143"/>
                          <a14:foregroundMark x1="39744" y1="84524" x2="52564" y2="8809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69033" y="2355363"/>
              <a:ext cx="319771" cy="344369"/>
            </a:xfrm>
            <a:prstGeom prst="rect">
              <a:avLst/>
            </a:prstGeom>
          </p:spPr>
        </p:pic>
        <p:sp>
          <p:nvSpPr>
            <p:cNvPr id="118" name="타원 117"/>
            <p:cNvSpPr/>
            <p:nvPr/>
          </p:nvSpPr>
          <p:spPr>
            <a:xfrm>
              <a:off x="6859680" y="2350600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9" name="그룹 118"/>
          <p:cNvGrpSpPr/>
          <p:nvPr/>
        </p:nvGrpSpPr>
        <p:grpSpPr>
          <a:xfrm>
            <a:off x="3181614" y="5614927"/>
            <a:ext cx="352425" cy="370801"/>
            <a:chOff x="6457779" y="2901044"/>
            <a:chExt cx="352425" cy="370801"/>
          </a:xfrm>
        </p:grpSpPr>
        <p:pic>
          <p:nvPicPr>
            <p:cNvPr id="120" name="그림 119"/>
            <p:cNvPicPr>
              <a:picLocks noChangeAspect="1"/>
            </p:cNvPicPr>
            <p:nvPr/>
          </p:nvPicPr>
          <p:blipFill>
            <a:blip r:embed="rId11">
              <a:grayscl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488" b="89535" l="1282" r="89744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81346" y="2919277"/>
              <a:ext cx="319771" cy="352568"/>
            </a:xfrm>
            <a:prstGeom prst="rect">
              <a:avLst/>
            </a:prstGeom>
          </p:spPr>
        </p:pic>
        <p:sp>
          <p:nvSpPr>
            <p:cNvPr id="121" name="타원 120"/>
            <p:cNvSpPr/>
            <p:nvPr/>
          </p:nvSpPr>
          <p:spPr>
            <a:xfrm>
              <a:off x="6457779" y="2901044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2" name="아래쪽 화살표 121"/>
          <p:cNvSpPr/>
          <p:nvPr/>
        </p:nvSpPr>
        <p:spPr>
          <a:xfrm rot="10800000">
            <a:off x="3457136" y="4693651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아래쪽 화살표 122"/>
          <p:cNvSpPr/>
          <p:nvPr/>
        </p:nvSpPr>
        <p:spPr>
          <a:xfrm rot="10800000">
            <a:off x="2941185" y="4693651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아래쪽 화살표 123"/>
          <p:cNvSpPr/>
          <p:nvPr/>
        </p:nvSpPr>
        <p:spPr>
          <a:xfrm rot="10800000">
            <a:off x="3457136" y="5527699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아래쪽 화살표 124"/>
          <p:cNvSpPr/>
          <p:nvPr/>
        </p:nvSpPr>
        <p:spPr>
          <a:xfrm rot="10800000">
            <a:off x="2941185" y="5527699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6" name="그룹 125"/>
          <p:cNvGrpSpPr/>
          <p:nvPr/>
        </p:nvGrpSpPr>
        <p:grpSpPr>
          <a:xfrm>
            <a:off x="3670676" y="5617486"/>
            <a:ext cx="352425" cy="352425"/>
            <a:chOff x="7045659" y="2847137"/>
            <a:chExt cx="352425" cy="352425"/>
          </a:xfrm>
        </p:grpSpPr>
        <p:pic>
          <p:nvPicPr>
            <p:cNvPr id="127" name="그림 126"/>
            <p:cNvPicPr>
              <a:picLocks noChangeAspect="1"/>
            </p:cNvPicPr>
            <p:nvPr/>
          </p:nvPicPr>
          <p:blipFill>
            <a:blip r:embed="rId13">
              <a:grayscl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091" b="97403" l="989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95863" y="2904152"/>
              <a:ext cx="252016" cy="213244"/>
            </a:xfrm>
            <a:prstGeom prst="rect">
              <a:avLst/>
            </a:prstGeom>
          </p:spPr>
        </p:pic>
        <p:sp>
          <p:nvSpPr>
            <p:cNvPr id="128" name="타원 127"/>
            <p:cNvSpPr/>
            <p:nvPr/>
          </p:nvSpPr>
          <p:spPr>
            <a:xfrm>
              <a:off x="7045659" y="2847137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9" name="아래쪽 화살표 128"/>
          <p:cNvSpPr/>
          <p:nvPr/>
        </p:nvSpPr>
        <p:spPr>
          <a:xfrm>
            <a:off x="3929031" y="5527699"/>
            <a:ext cx="153805" cy="19269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0" name="그룹 129"/>
          <p:cNvGrpSpPr/>
          <p:nvPr/>
        </p:nvGrpSpPr>
        <p:grpSpPr>
          <a:xfrm>
            <a:off x="3669865" y="4771638"/>
            <a:ext cx="352425" cy="352425"/>
            <a:chOff x="6859680" y="2350600"/>
            <a:chExt cx="352425" cy="352425"/>
          </a:xfrm>
        </p:grpSpPr>
        <p:pic>
          <p:nvPicPr>
            <p:cNvPr id="131" name="그림 130"/>
            <p:cNvPicPr>
              <a:picLocks noChangeAspect="1"/>
            </p:cNvPicPr>
            <p:nvPr/>
          </p:nvPicPr>
          <p:blipFill>
            <a:blip r:embed="rId9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41026" y1="67857" x2="47436" y2="69048"/>
                          <a14:foregroundMark x1="41026" y1="82143" x2="53846" y2="82143"/>
                          <a14:foregroundMark x1="39744" y1="84524" x2="52564" y2="8809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69033" y="2355363"/>
              <a:ext cx="319771" cy="344369"/>
            </a:xfrm>
            <a:prstGeom prst="rect">
              <a:avLst/>
            </a:prstGeom>
          </p:spPr>
        </p:pic>
        <p:sp>
          <p:nvSpPr>
            <p:cNvPr id="132" name="타원 131"/>
            <p:cNvSpPr/>
            <p:nvPr/>
          </p:nvSpPr>
          <p:spPr>
            <a:xfrm>
              <a:off x="6859680" y="2350600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3" name="아래쪽 화살표 132"/>
          <p:cNvSpPr/>
          <p:nvPr/>
        </p:nvSpPr>
        <p:spPr>
          <a:xfrm>
            <a:off x="3926510" y="4703390"/>
            <a:ext cx="153805" cy="19269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타원 136"/>
          <p:cNvSpPr/>
          <p:nvPr/>
        </p:nvSpPr>
        <p:spPr>
          <a:xfrm>
            <a:off x="294516" y="4366315"/>
            <a:ext cx="340162" cy="34016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167" name="타원 166"/>
          <p:cNvSpPr/>
          <p:nvPr/>
        </p:nvSpPr>
        <p:spPr>
          <a:xfrm>
            <a:off x="291879" y="5245977"/>
            <a:ext cx="340162" cy="34016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3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163389" y="5813561"/>
            <a:ext cx="4368800" cy="8974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/>
          <p:cNvSpPr/>
          <p:nvPr/>
        </p:nvSpPr>
        <p:spPr>
          <a:xfrm>
            <a:off x="359994" y="5963162"/>
            <a:ext cx="1049867" cy="6265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사회 공헌</a:t>
            </a:r>
          </a:p>
        </p:txBody>
      </p:sp>
      <p:sp>
        <p:nvSpPr>
          <p:cNvPr id="148" name="직사각형 147"/>
          <p:cNvSpPr/>
          <p:nvPr/>
        </p:nvSpPr>
        <p:spPr>
          <a:xfrm>
            <a:off x="1777940" y="5963159"/>
            <a:ext cx="1049867" cy="6265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기능 학습</a:t>
            </a:r>
          </a:p>
        </p:txBody>
      </p:sp>
      <p:sp>
        <p:nvSpPr>
          <p:cNvPr id="149" name="직사각형 148"/>
          <p:cNvSpPr/>
          <p:nvPr/>
        </p:nvSpPr>
        <p:spPr>
          <a:xfrm>
            <a:off x="3195885" y="5963155"/>
            <a:ext cx="1049867" cy="6265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버전 </a:t>
            </a:r>
            <a:r>
              <a:rPr lang="ko-KR" altLang="en-US" sz="1400">
                <a:solidFill>
                  <a:schemeClr val="tx1"/>
                </a:solidFill>
              </a:rPr>
              <a:t>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20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직사각형 133"/>
          <p:cNvSpPr/>
          <p:nvPr/>
        </p:nvSpPr>
        <p:spPr>
          <a:xfrm>
            <a:off x="163389" y="146120"/>
            <a:ext cx="4368800" cy="65649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/>
          <p:cNvSpPr/>
          <p:nvPr/>
        </p:nvSpPr>
        <p:spPr>
          <a:xfrm>
            <a:off x="163389" y="2291444"/>
            <a:ext cx="4368800" cy="35221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TextBox 136"/>
          <p:cNvSpPr txBox="1"/>
          <p:nvPr/>
        </p:nvSpPr>
        <p:spPr>
          <a:xfrm>
            <a:off x="297376" y="277623"/>
            <a:ext cx="3921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Money 2321B         </a:t>
            </a:r>
            <a:r>
              <a:rPr lang="en-US" altLang="ko-KR" sz="1400" dirty="0" err="1" smtClean="0"/>
              <a:t>EnergyCore</a:t>
            </a:r>
            <a:r>
              <a:rPr lang="en-US" altLang="ko-KR" sz="1400" dirty="0" smtClean="0"/>
              <a:t> 231</a:t>
            </a:r>
            <a:endParaRPr lang="ko-KR" altLang="en-US" sz="1400" dirty="0"/>
          </a:p>
        </p:txBody>
      </p:sp>
      <p:sp>
        <p:nvSpPr>
          <p:cNvPr id="138" name="직사각형 137"/>
          <p:cNvSpPr/>
          <p:nvPr/>
        </p:nvSpPr>
        <p:spPr>
          <a:xfrm>
            <a:off x="3668589" y="293296"/>
            <a:ext cx="707127" cy="2751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ysClr val="windowText" lastClr="000000"/>
                </a:solidFill>
              </a:rPr>
              <a:t>OPTION</a:t>
            </a:r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2091618" y="1436813"/>
            <a:ext cx="495300" cy="8022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ysClr val="windowText" lastClr="000000"/>
                </a:solidFill>
              </a:rPr>
              <a:t>캐릭터</a:t>
            </a:r>
            <a:endParaRPr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140" name="모서리가 둥근 사각형 설명선 139"/>
          <p:cNvSpPr/>
          <p:nvPr/>
        </p:nvSpPr>
        <p:spPr>
          <a:xfrm>
            <a:off x="350793" y="771697"/>
            <a:ext cx="1553422" cy="878423"/>
          </a:xfrm>
          <a:prstGeom prst="wedgeRoundRectCallout">
            <a:avLst>
              <a:gd name="adj1" fmla="val 58161"/>
              <a:gd name="adj2" fmla="val 3365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ysClr val="windowText" lastClr="000000"/>
                </a:solidFill>
              </a:rPr>
              <a:t>!</a:t>
            </a:r>
            <a:endParaRPr lang="ko-KR" altLang="en-US" sz="2800" b="1" dirty="0">
              <a:solidFill>
                <a:sysClr val="windowText" lastClr="000000"/>
              </a:solidFill>
            </a:endParaRPr>
          </a:p>
        </p:txBody>
      </p:sp>
      <p:sp>
        <p:nvSpPr>
          <p:cNvPr id="141" name="모서리가 둥근 직사각형 140"/>
          <p:cNvSpPr/>
          <p:nvPr/>
        </p:nvSpPr>
        <p:spPr>
          <a:xfrm>
            <a:off x="350793" y="3795444"/>
            <a:ext cx="3916319" cy="186851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ysClr val="windowText" lastClr="000000"/>
                </a:solidFill>
              </a:rPr>
              <a:t>버전 업</a:t>
            </a:r>
            <a:endParaRPr lang="en-US" altLang="ko-KR" b="1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ysClr val="windowText" lastClr="000000"/>
                </a:solidFill>
              </a:rPr>
              <a:t>현재 버전을 </a:t>
            </a:r>
            <a:r>
              <a:rPr lang="ko-KR" altLang="en-US" sz="1400" dirty="0" err="1" smtClean="0">
                <a:solidFill>
                  <a:sysClr val="windowText" lastClr="000000"/>
                </a:solidFill>
              </a:rPr>
              <a:t>릴리즈하고</a:t>
            </a:r>
            <a:r>
              <a:rPr lang="ko-KR" altLang="en-US" sz="1400" dirty="0" smtClean="0">
                <a:solidFill>
                  <a:sysClr val="windowText" lastClr="000000"/>
                </a:solidFill>
              </a:rPr>
              <a:t> </a:t>
            </a:r>
            <a:endParaRPr lang="en-US" altLang="ko-KR" sz="1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ysClr val="windowText" lastClr="000000"/>
                </a:solidFill>
              </a:rPr>
              <a:t>새로운 버전을 시작하시겠습니까</a:t>
            </a:r>
            <a:r>
              <a:rPr lang="en-US" altLang="ko-KR" sz="1400" dirty="0" smtClean="0">
                <a:solidFill>
                  <a:sysClr val="windowText" lastClr="000000"/>
                </a:solidFill>
              </a:rPr>
              <a:t>?</a:t>
            </a:r>
          </a:p>
          <a:p>
            <a:pPr algn="ctr"/>
            <a:r>
              <a:rPr lang="ko-KR" altLang="en-US" sz="1400" dirty="0" smtClean="0">
                <a:solidFill>
                  <a:sysClr val="windowText" lastClr="000000"/>
                </a:solidFill>
              </a:rPr>
              <a:t>이 명령은 </a:t>
            </a:r>
            <a:r>
              <a:rPr lang="ko-KR" altLang="en-US" sz="1400" dirty="0" err="1" smtClean="0">
                <a:solidFill>
                  <a:sysClr val="windowText" lastClr="000000"/>
                </a:solidFill>
              </a:rPr>
              <a:t>안드로이드를</a:t>
            </a:r>
            <a:r>
              <a:rPr lang="ko-KR" altLang="en-US" sz="1400" dirty="0" smtClean="0">
                <a:solidFill>
                  <a:sysClr val="windowText" lastClr="000000"/>
                </a:solidFill>
              </a:rPr>
              <a:t> 초기화합니다</a:t>
            </a:r>
            <a:r>
              <a:rPr lang="en-US" altLang="ko-KR" sz="1400" dirty="0" smtClean="0">
                <a:solidFill>
                  <a:sysClr val="windowText" lastClr="000000"/>
                </a:solidFill>
              </a:rPr>
              <a:t>.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284774" y="2489199"/>
            <a:ext cx="2302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현재 버전 </a:t>
            </a:r>
            <a:r>
              <a:rPr lang="en-US" altLang="ko-KR" sz="1600" dirty="0" smtClean="0"/>
              <a:t>0.01v</a:t>
            </a:r>
            <a:endParaRPr lang="ko-KR" altLang="en-US" sz="1600" dirty="0"/>
          </a:p>
        </p:txBody>
      </p:sp>
      <p:sp>
        <p:nvSpPr>
          <p:cNvPr id="143" name="TextBox 142"/>
          <p:cNvSpPr txBox="1"/>
          <p:nvPr/>
        </p:nvSpPr>
        <p:spPr>
          <a:xfrm>
            <a:off x="297376" y="2821519"/>
            <a:ext cx="4078340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20"/>
              </a:lnSpc>
            </a:pPr>
            <a:r>
              <a:rPr lang="ko-KR" altLang="en-US" sz="1100" dirty="0" smtClean="0"/>
              <a:t>버전 업 진행 시 얻게 될 것</a:t>
            </a:r>
            <a:endParaRPr lang="en-US" altLang="ko-KR" sz="1100" dirty="0" smtClean="0"/>
          </a:p>
          <a:p>
            <a:pPr marL="171450" indent="-171450">
              <a:lnSpc>
                <a:spcPts val="1520"/>
              </a:lnSpc>
              <a:buFontTx/>
              <a:buChar char="-"/>
            </a:pPr>
            <a:r>
              <a:rPr lang="ko-KR" altLang="en-US" sz="1100" dirty="0" smtClean="0"/>
              <a:t>현재 </a:t>
            </a:r>
            <a:r>
              <a:rPr lang="ko-KR" altLang="en-US" sz="1100" dirty="0" err="1" smtClean="0"/>
              <a:t>스테이터스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10% </a:t>
            </a:r>
            <a:r>
              <a:rPr lang="ko-KR" altLang="en-US" sz="1100" dirty="0" smtClean="0"/>
              <a:t>이전</a:t>
            </a:r>
            <a:endParaRPr lang="en-US" altLang="ko-KR" sz="1100" dirty="0" smtClean="0"/>
          </a:p>
          <a:p>
            <a:pPr marL="171450" indent="-171450">
              <a:lnSpc>
                <a:spcPts val="1520"/>
              </a:lnSpc>
              <a:buFontTx/>
              <a:buChar char="-"/>
            </a:pPr>
            <a:r>
              <a:rPr lang="ko-KR" altLang="en-US" sz="1100" dirty="0" smtClean="0"/>
              <a:t>에너지 코어 </a:t>
            </a:r>
            <a:r>
              <a:rPr lang="en-US" altLang="ko-KR" sz="1100" dirty="0" smtClean="0"/>
              <a:t>100</a:t>
            </a:r>
            <a:r>
              <a:rPr lang="ko-KR" altLang="en-US" sz="1100" dirty="0" smtClean="0"/>
              <a:t>개 획득</a:t>
            </a:r>
            <a:endParaRPr lang="ko-KR" altLang="en-US" sz="1100" dirty="0"/>
          </a:p>
        </p:txBody>
      </p:sp>
      <p:sp>
        <p:nvSpPr>
          <p:cNvPr id="146" name="직사각형 145"/>
          <p:cNvSpPr/>
          <p:nvPr/>
        </p:nvSpPr>
        <p:spPr>
          <a:xfrm>
            <a:off x="163389" y="5813561"/>
            <a:ext cx="4368800" cy="8974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/>
          <p:cNvSpPr/>
          <p:nvPr/>
        </p:nvSpPr>
        <p:spPr>
          <a:xfrm>
            <a:off x="359994" y="5963162"/>
            <a:ext cx="1049867" cy="6265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사회 공헌</a:t>
            </a:r>
          </a:p>
        </p:txBody>
      </p:sp>
      <p:sp>
        <p:nvSpPr>
          <p:cNvPr id="148" name="직사각형 147"/>
          <p:cNvSpPr/>
          <p:nvPr/>
        </p:nvSpPr>
        <p:spPr>
          <a:xfrm>
            <a:off x="1777940" y="5963159"/>
            <a:ext cx="1049867" cy="6265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기능 학습</a:t>
            </a:r>
          </a:p>
        </p:txBody>
      </p:sp>
      <p:sp>
        <p:nvSpPr>
          <p:cNvPr id="149" name="직사각형 148"/>
          <p:cNvSpPr/>
          <p:nvPr/>
        </p:nvSpPr>
        <p:spPr>
          <a:xfrm>
            <a:off x="3195885" y="5963155"/>
            <a:ext cx="1049867" cy="6265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버전 업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63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48;p7"/>
          <p:cNvSpPr txBox="1">
            <a:spLocks/>
          </p:cNvSpPr>
          <p:nvPr/>
        </p:nvSpPr>
        <p:spPr>
          <a:xfrm>
            <a:off x="226290" y="293694"/>
            <a:ext cx="7823200" cy="57049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2400" b="1" dirty="0" smtClean="0"/>
              <a:t>2-2. </a:t>
            </a:r>
            <a:r>
              <a:rPr lang="ko-KR" altLang="en-US" sz="2400" b="1" dirty="0" smtClean="0"/>
              <a:t>연구시설 개방 </a:t>
            </a:r>
            <a:r>
              <a:rPr lang="ko-KR" altLang="en-US" sz="2400" b="1" dirty="0" err="1" smtClean="0"/>
              <a:t>플로우</a:t>
            </a:r>
            <a:endParaRPr lang="ko-KR" altLang="en-US" sz="2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1885950"/>
            <a:ext cx="71247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818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48;p7"/>
          <p:cNvSpPr txBox="1">
            <a:spLocks/>
          </p:cNvSpPr>
          <p:nvPr/>
        </p:nvSpPr>
        <p:spPr>
          <a:xfrm>
            <a:off x="226290" y="293694"/>
            <a:ext cx="7823200" cy="57049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2400" b="1" dirty="0" smtClean="0"/>
              <a:t>2-3. </a:t>
            </a:r>
            <a:r>
              <a:rPr lang="ko-KR" altLang="en-US" sz="2400" b="1" dirty="0" smtClean="0"/>
              <a:t>아이템 제작 </a:t>
            </a:r>
            <a:r>
              <a:rPr lang="ko-KR" altLang="en-US" sz="2400" b="1" dirty="0" err="1" smtClean="0"/>
              <a:t>플로우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57075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48;p7"/>
          <p:cNvSpPr txBox="1">
            <a:spLocks/>
          </p:cNvSpPr>
          <p:nvPr/>
        </p:nvSpPr>
        <p:spPr>
          <a:xfrm>
            <a:off x="938316" y="996271"/>
            <a:ext cx="5825341" cy="56948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endParaRPr lang="en-US" altLang="ko-KR" sz="20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514350" indent="-514350">
              <a:lnSpc>
                <a:spcPct val="16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ko-KR" altLang="en-US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게임 소개</a:t>
            </a:r>
            <a:endParaRPr lang="en-US" altLang="ko-KR" dirty="0" smtClean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marL="514350" indent="-514350">
              <a:lnSpc>
                <a:spcPct val="16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ko-KR" altLang="en-US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소재 선택 이유</a:t>
            </a:r>
            <a:endParaRPr lang="en-US" altLang="ko-KR" dirty="0" smtClean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marL="514350" indent="-514350">
              <a:lnSpc>
                <a:spcPct val="16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ko-KR" altLang="en-US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플레이 순환 구조</a:t>
            </a:r>
            <a:r>
              <a:rPr lang="en-US" altLang="ko-KR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</a:p>
          <a:p>
            <a:pPr marL="514350" indent="-514350">
              <a:lnSpc>
                <a:spcPct val="16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ko-KR" altLang="en-US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게임 진행 </a:t>
            </a:r>
            <a:r>
              <a:rPr lang="ko-KR" altLang="en-US" dirty="0" err="1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플로우</a:t>
            </a:r>
            <a:endParaRPr lang="en-US" altLang="ko-KR" dirty="0" smtClean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marL="514350" indent="-514350">
              <a:lnSpc>
                <a:spcPct val="16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ko-KR" altLang="en-US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비즈니스 모델</a:t>
            </a:r>
            <a:endParaRPr lang="en-US" altLang="ko-KR" dirty="0" smtClean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marL="514350" indent="-514350">
              <a:lnSpc>
                <a:spcPct val="16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ko-KR" altLang="en-US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개</a:t>
            </a:r>
            <a:r>
              <a:rPr lang="en-US" altLang="ko-KR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	</a:t>
            </a:r>
            <a:r>
              <a:rPr lang="ko-KR" altLang="en-US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 계획</a:t>
            </a:r>
            <a:endParaRPr lang="en-US" altLang="ko-KR" dirty="0" smtClean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marL="514350" indent="-51435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Google Shape;248;p7"/>
          <p:cNvSpPr txBox="1">
            <a:spLocks/>
          </p:cNvSpPr>
          <p:nvPr/>
        </p:nvSpPr>
        <p:spPr>
          <a:xfrm>
            <a:off x="306387" y="208479"/>
            <a:ext cx="1953024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ko-KR" altLang="en-US" sz="3000" b="1" dirty="0" smtClean="0"/>
              <a:t>목차</a:t>
            </a:r>
            <a:endParaRPr lang="en-US" altLang="ko-KR" sz="2000" dirty="0" smtClean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42480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012" y="1677987"/>
            <a:ext cx="7267575" cy="40862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669" y="3225800"/>
            <a:ext cx="1529943" cy="223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6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909779" y="4206860"/>
            <a:ext cx="2114632" cy="142388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도시 건설</a:t>
            </a:r>
            <a:endParaRPr lang="ko-KR" altLang="en-US" sz="20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5019348" y="4206860"/>
            <a:ext cx="2088034" cy="142388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아이템 개발</a:t>
            </a:r>
            <a:endParaRPr lang="ko-KR" altLang="en-US" sz="2000" b="1" dirty="0"/>
          </a:p>
        </p:txBody>
      </p:sp>
      <p:grpSp>
        <p:nvGrpSpPr>
          <p:cNvPr id="13" name="그룹 12"/>
          <p:cNvGrpSpPr/>
          <p:nvPr/>
        </p:nvGrpSpPr>
        <p:grpSpPr>
          <a:xfrm>
            <a:off x="2193190" y="1096608"/>
            <a:ext cx="3657382" cy="1822041"/>
            <a:chOff x="762000" y="3435927"/>
            <a:chExt cx="3810000" cy="1898073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762000" y="3850699"/>
              <a:ext cx="3810000" cy="1483301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1510145" y="3435927"/>
              <a:ext cx="2313709" cy="71957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 smtClean="0"/>
                <a:t>안드로이드</a:t>
              </a:r>
              <a:r>
                <a:rPr lang="ko-KR" altLang="en-US" b="1" dirty="0" smtClean="0"/>
                <a:t> 육성</a:t>
              </a:r>
              <a:endParaRPr lang="ko-KR" altLang="en-US" b="1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83674" y="4460299"/>
              <a:ext cx="1634836" cy="60960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err="1"/>
                <a:t>스케쥴</a:t>
              </a:r>
              <a:endParaRPr lang="ko-KR" altLang="en-US" sz="2000" b="1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2770910" y="4460299"/>
              <a:ext cx="1634836" cy="60960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/>
                <a:t>전투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3024411" y="2944418"/>
            <a:ext cx="1994937" cy="1115076"/>
            <a:chOff x="2064875" y="5844887"/>
            <a:chExt cx="2078183" cy="1161607"/>
          </a:xfrm>
        </p:grpSpPr>
        <p:sp>
          <p:nvSpPr>
            <p:cNvPr id="16" name="오른쪽으로 구부러진 화살표 15"/>
            <p:cNvSpPr/>
            <p:nvPr/>
          </p:nvSpPr>
          <p:spPr>
            <a:xfrm flipH="1" flipV="1">
              <a:off x="3243058" y="5844887"/>
              <a:ext cx="900000" cy="1080000"/>
            </a:xfrm>
            <a:prstGeom prst="curvedRigh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오른쪽으로 구부러진 화살표 14"/>
            <p:cNvSpPr/>
            <p:nvPr/>
          </p:nvSpPr>
          <p:spPr>
            <a:xfrm>
              <a:off x="2064875" y="5926494"/>
              <a:ext cx="900000" cy="1080000"/>
            </a:xfrm>
            <a:prstGeom prst="curvedRigh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2438945" y="6064502"/>
              <a:ext cx="1341431" cy="444318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smtClean="0"/>
                <a:t>자립</a:t>
              </a:r>
              <a:endParaRPr lang="ko-KR" altLang="en-US" sz="2000" b="1" dirty="0"/>
            </a:p>
          </p:txBody>
        </p:sp>
      </p:grpSp>
      <p:sp>
        <p:nvSpPr>
          <p:cNvPr id="22" name="Google Shape;248;p7"/>
          <p:cNvSpPr txBox="1">
            <a:spLocks/>
          </p:cNvSpPr>
          <p:nvPr/>
        </p:nvSpPr>
        <p:spPr>
          <a:xfrm>
            <a:off x="226290" y="293694"/>
            <a:ext cx="7823200" cy="57049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2400" b="1" dirty="0"/>
              <a:t>1</a:t>
            </a:r>
            <a:r>
              <a:rPr lang="en-US" altLang="ko-KR" sz="2400" b="1" dirty="0" smtClean="0"/>
              <a:t>. </a:t>
            </a:r>
            <a:r>
              <a:rPr lang="ko-KR" altLang="en-US" sz="2400" b="1" dirty="0" smtClean="0"/>
              <a:t>어떤 게임인가</a:t>
            </a:r>
            <a:r>
              <a:rPr lang="en-US" altLang="ko-KR" sz="2400" b="1" dirty="0" smtClean="0"/>
              <a:t>?</a:t>
            </a:r>
            <a:endParaRPr lang="ko-KR" altLang="en-US" sz="2400" b="1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8293728" y="1315513"/>
            <a:ext cx="3007877" cy="198761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스토리</a:t>
            </a:r>
            <a:endParaRPr lang="en-US" altLang="ko-KR" sz="2800" b="1" dirty="0" smtClean="0"/>
          </a:p>
          <a:p>
            <a:pPr algn="ctr"/>
            <a:r>
              <a:rPr lang="ko-KR" altLang="en-US" sz="2800" b="1" dirty="0" smtClean="0"/>
              <a:t>이벤트</a:t>
            </a:r>
            <a:endParaRPr lang="ko-KR" altLang="en-US" sz="2800" b="1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8291329" y="3462787"/>
            <a:ext cx="3007877" cy="198761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 smtClean="0"/>
              <a:t>엔딩</a:t>
            </a:r>
            <a:endParaRPr lang="en-US" altLang="ko-KR" sz="2800" b="1" dirty="0"/>
          </a:p>
          <a:p>
            <a:pPr algn="ctr"/>
            <a:r>
              <a:rPr lang="ko-KR" altLang="en-US" sz="2800" b="1" dirty="0" smtClean="0"/>
              <a:t>이벤트</a:t>
            </a:r>
            <a:endParaRPr lang="ko-KR" altLang="en-US" sz="2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741287" y="5924787"/>
            <a:ext cx="2760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err="1" smtClean="0"/>
              <a:t>컨텐츠</a:t>
            </a:r>
            <a:r>
              <a:rPr lang="ko-KR" altLang="en-US" sz="2400" b="1" dirty="0" smtClean="0"/>
              <a:t> 시스템</a:t>
            </a:r>
            <a:endParaRPr lang="ko-KR" altLang="en-US" sz="2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8414925" y="5924786"/>
            <a:ext cx="2760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 smtClean="0"/>
              <a:t>리워드</a:t>
            </a:r>
            <a:r>
              <a:rPr lang="ko-KR" altLang="en-US" sz="2400" b="1" dirty="0" smtClean="0"/>
              <a:t> 시스템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264523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48;p7"/>
          <p:cNvSpPr txBox="1">
            <a:spLocks/>
          </p:cNvSpPr>
          <p:nvPr/>
        </p:nvSpPr>
        <p:spPr>
          <a:xfrm>
            <a:off x="152400" y="558800"/>
            <a:ext cx="11782426" cy="601048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ko-KR" altLang="en-US" sz="2400" dirty="0" err="1" smtClean="0"/>
              <a:t>안드로이드</a:t>
            </a:r>
            <a:r>
              <a:rPr lang="ko-KR" altLang="en-US" sz="2400" dirty="0" smtClean="0"/>
              <a:t> 소녀를 따라 도착한 곳은</a:t>
            </a:r>
            <a:endParaRPr lang="en-US" altLang="ko-KR" sz="2400" dirty="0" smtClean="0"/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ko-KR" altLang="en-US" sz="2400" dirty="0" smtClean="0"/>
              <a:t>산간 지방에 있는 숨겨진 연구소</a:t>
            </a:r>
            <a:r>
              <a:rPr lang="en-US" altLang="ko-KR" sz="2400" dirty="0" smtClean="0"/>
              <a:t>.</a:t>
            </a: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endParaRPr lang="en-US" altLang="ko-KR" sz="2400" dirty="0" smtClean="0"/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ko-KR" altLang="en-US" sz="2400" dirty="0" smtClean="0"/>
              <a:t>그곳에는 아무도 없었다</a:t>
            </a:r>
            <a:r>
              <a:rPr lang="en-US" altLang="ko-KR" sz="2400" dirty="0" smtClean="0"/>
              <a:t>.</a:t>
            </a: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endParaRPr lang="en-US" altLang="ko-KR" sz="2400" dirty="0"/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2400" dirty="0" smtClean="0"/>
              <a:t>[</a:t>
            </a:r>
            <a:r>
              <a:rPr lang="ko-KR" altLang="en-US" sz="2400" dirty="0" smtClean="0"/>
              <a:t>왔어</a:t>
            </a:r>
            <a:r>
              <a:rPr lang="en-US" altLang="ko-KR" sz="2400" dirty="0" smtClean="0"/>
              <a:t>…]</a:t>
            </a: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endParaRPr lang="en-US" altLang="ko-KR" sz="2400" dirty="0"/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ko-KR" altLang="en-US" sz="2400" dirty="0" err="1" smtClean="0"/>
              <a:t>안드로시아의</a:t>
            </a:r>
            <a:r>
              <a:rPr lang="ko-KR" altLang="en-US" sz="2400" dirty="0" smtClean="0"/>
              <a:t> 말에 반응해 연구소가 동작한다</a:t>
            </a:r>
            <a:r>
              <a:rPr lang="en-US" altLang="ko-KR" sz="2400" dirty="0" smtClean="0"/>
              <a:t>.</a:t>
            </a: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endParaRPr lang="en-US" altLang="ko-KR" sz="2400" dirty="0" smtClean="0"/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ko-KR" altLang="en-US" sz="2400" dirty="0" smtClean="0"/>
              <a:t>연구소에 남겨진 메시지는 단 하나</a:t>
            </a:r>
            <a:r>
              <a:rPr lang="en-US" altLang="ko-KR" sz="2400" dirty="0" smtClean="0"/>
              <a:t>.</a:t>
            </a: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endParaRPr lang="en-US" altLang="ko-KR" sz="2400" dirty="0" smtClean="0"/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ko-KR" altLang="en-US" sz="2400" b="1" dirty="0" smtClean="0"/>
              <a:t>그 아이를 지켜주세요</a:t>
            </a:r>
            <a:r>
              <a:rPr lang="en-US" altLang="ko-KR" sz="2400" b="1" dirty="0" smtClean="0"/>
              <a:t>.</a:t>
            </a: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endParaRPr lang="en-US" altLang="ko-KR" sz="2400" dirty="0"/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ko-KR" altLang="en-US" sz="2400" dirty="0" smtClean="0"/>
              <a:t>그때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야생화된 기계들이 연구소에 쳐들어 온다</a:t>
            </a:r>
            <a:r>
              <a:rPr lang="en-US" altLang="ko-KR" sz="2400" dirty="0" smtClean="0"/>
              <a:t>.</a:t>
            </a: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endParaRPr lang="en-US" altLang="ko-KR" sz="2400" dirty="0"/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ko-KR" altLang="en-US" sz="2400" dirty="0" err="1" smtClean="0"/>
              <a:t>안드로이드</a:t>
            </a:r>
            <a:r>
              <a:rPr lang="ko-KR" altLang="en-US" sz="2400" dirty="0" smtClean="0"/>
              <a:t> 소녀가 다시 한 번 내 목숨을 구해준다</a:t>
            </a:r>
            <a:r>
              <a:rPr lang="en-US" altLang="ko-KR" sz="2400" dirty="0" smtClean="0"/>
              <a:t>.</a:t>
            </a: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endParaRPr lang="en-US" altLang="ko-KR" sz="2400" dirty="0"/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2400" dirty="0" smtClean="0"/>
              <a:t>[</a:t>
            </a:r>
            <a:r>
              <a:rPr lang="ko-KR" altLang="en-US" sz="2400" dirty="0" smtClean="0"/>
              <a:t>잘 </a:t>
            </a:r>
            <a:r>
              <a:rPr lang="ko-KR" altLang="en-US" sz="2400" dirty="0"/>
              <a:t>부탁해</a:t>
            </a:r>
            <a:r>
              <a:rPr lang="en-US" altLang="ko-KR" sz="2400" dirty="0" smtClean="0"/>
              <a:t>… </a:t>
            </a:r>
            <a:r>
              <a:rPr lang="ko-KR" altLang="en-US" sz="2400" dirty="0"/>
              <a:t>메이커</a:t>
            </a:r>
            <a:r>
              <a:rPr lang="en-US" altLang="ko-KR" sz="2400" dirty="0"/>
              <a:t>… </a:t>
            </a:r>
            <a:r>
              <a:rPr lang="en-US" altLang="ko-KR" sz="2400" dirty="0" smtClean="0"/>
              <a:t>]</a:t>
            </a: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endParaRPr lang="en-US" altLang="ko-KR" sz="2400" dirty="0"/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ko-KR" altLang="en-US" sz="2400" dirty="0" smtClean="0"/>
              <a:t>그녀는 어째선지 나를 메이커라고 불렀다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8046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48;p7"/>
          <p:cNvSpPr txBox="1">
            <a:spLocks/>
          </p:cNvSpPr>
          <p:nvPr/>
        </p:nvSpPr>
        <p:spPr>
          <a:xfrm>
            <a:off x="226290" y="293694"/>
            <a:ext cx="7823200" cy="57049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2400" b="1" dirty="0"/>
              <a:t>1</a:t>
            </a:r>
            <a:r>
              <a:rPr lang="en-US" altLang="ko-KR" sz="2400" b="1" dirty="0" smtClean="0"/>
              <a:t>. </a:t>
            </a:r>
            <a:r>
              <a:rPr lang="ko-KR" altLang="en-US" sz="2400" b="1" dirty="0" smtClean="0"/>
              <a:t>어떤 게임인가</a:t>
            </a:r>
            <a:r>
              <a:rPr lang="en-US" altLang="ko-KR" sz="2400" b="1" dirty="0" smtClean="0"/>
              <a:t>?</a:t>
            </a:r>
            <a:endParaRPr lang="ko-KR" altLang="en-US" sz="2400" b="1" dirty="0"/>
          </a:p>
        </p:txBody>
      </p:sp>
      <p:grpSp>
        <p:nvGrpSpPr>
          <p:cNvPr id="33" name="그룹 32"/>
          <p:cNvGrpSpPr/>
          <p:nvPr/>
        </p:nvGrpSpPr>
        <p:grpSpPr>
          <a:xfrm>
            <a:off x="1545119" y="2191432"/>
            <a:ext cx="9101762" cy="4296617"/>
            <a:chOff x="1242966" y="1739908"/>
            <a:chExt cx="9706069" cy="4581889"/>
          </a:xfrm>
        </p:grpSpPr>
        <p:grpSp>
          <p:nvGrpSpPr>
            <p:cNvPr id="8" name="그룹 7"/>
            <p:cNvGrpSpPr/>
            <p:nvPr/>
          </p:nvGrpSpPr>
          <p:grpSpPr>
            <a:xfrm>
              <a:off x="8282073" y="1739908"/>
              <a:ext cx="2575640" cy="3807913"/>
              <a:chOff x="8330580" y="1490530"/>
              <a:chExt cx="2575640" cy="3807913"/>
            </a:xfrm>
          </p:grpSpPr>
          <p:sp>
            <p:nvSpPr>
              <p:cNvPr id="21" name="모서리가 둥근 직사각형 20"/>
              <p:cNvSpPr/>
              <p:nvPr/>
            </p:nvSpPr>
            <p:spPr>
              <a:xfrm>
                <a:off x="8332979" y="1490530"/>
                <a:ext cx="2573241" cy="1700403"/>
              </a:xfrm>
              <a:prstGeom prst="roundRect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 smtClean="0"/>
                  <a:t>스토리</a:t>
                </a:r>
                <a:endParaRPr lang="en-US" altLang="ko-KR" sz="2000" b="1" dirty="0" smtClean="0"/>
              </a:p>
              <a:p>
                <a:pPr algn="ctr"/>
                <a:r>
                  <a:rPr lang="ko-KR" altLang="en-US" sz="2000" b="1" dirty="0" smtClean="0"/>
                  <a:t>이벤트</a:t>
                </a:r>
                <a:endParaRPr lang="ko-KR" altLang="en-US" sz="2000" b="1" dirty="0"/>
              </a:p>
            </p:txBody>
          </p:sp>
          <p:sp>
            <p:nvSpPr>
              <p:cNvPr id="23" name="모서리가 둥근 직사각형 22"/>
              <p:cNvSpPr/>
              <p:nvPr/>
            </p:nvSpPr>
            <p:spPr>
              <a:xfrm>
                <a:off x="8330580" y="3637805"/>
                <a:ext cx="2573241" cy="1660638"/>
              </a:xfrm>
              <a:prstGeom prst="roundRect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 err="1" smtClean="0"/>
                  <a:t>엔딩</a:t>
                </a:r>
                <a:endParaRPr lang="en-US" altLang="ko-KR" sz="2000" b="1" dirty="0"/>
              </a:p>
              <a:p>
                <a:pPr algn="ctr"/>
                <a:r>
                  <a:rPr lang="ko-KR" altLang="en-US" sz="2000" b="1" dirty="0" smtClean="0"/>
                  <a:t>이벤트</a:t>
                </a:r>
                <a:endParaRPr lang="ko-KR" altLang="en-US" sz="2000" b="1" dirty="0"/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2747382" y="5860132"/>
              <a:ext cx="27606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 err="1" smtClean="0"/>
                <a:t>컨텐츠</a:t>
              </a:r>
              <a:r>
                <a:rPr lang="ko-KR" altLang="en-US" sz="2400" b="1" dirty="0" smtClean="0"/>
                <a:t> 시스템</a:t>
              </a:r>
              <a:endParaRPr lang="ko-KR" altLang="en-US" sz="2400" b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188351" y="5860132"/>
              <a:ext cx="27606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 err="1" smtClean="0"/>
                <a:t>리워드</a:t>
              </a:r>
              <a:endParaRPr lang="ko-KR" altLang="en-US" sz="2400" b="1" dirty="0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1242966" y="3872907"/>
              <a:ext cx="2487441" cy="167491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/>
                <a:t>도시 건설</a:t>
              </a: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4479645" y="3872907"/>
              <a:ext cx="2456154" cy="1674913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/>
                <a:t>아이템 개발</a:t>
              </a: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2884004" y="1739908"/>
              <a:ext cx="2487441" cy="1674913"/>
            </a:xfrm>
            <a:prstGeom prst="round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smtClean="0"/>
                <a:t>육성</a:t>
              </a:r>
              <a:endParaRPr lang="ko-KR" altLang="en-US" sz="2000" b="1" dirty="0"/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2314610" y="3465005"/>
              <a:ext cx="1154335" cy="329778"/>
              <a:chOff x="3644900" y="2958569"/>
              <a:chExt cx="1155700" cy="402170"/>
            </a:xfrm>
          </p:grpSpPr>
          <p:sp>
            <p:nvSpPr>
              <p:cNvPr id="20" name="오른쪽 화살표 19"/>
              <p:cNvSpPr/>
              <p:nvPr/>
            </p:nvSpPr>
            <p:spPr>
              <a:xfrm rot="8100000">
                <a:off x="3644900" y="2958569"/>
                <a:ext cx="1003300" cy="249770"/>
              </a:xfrm>
              <a:prstGeom prst="rightArrow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오른쪽 화살표 24"/>
              <p:cNvSpPr/>
              <p:nvPr/>
            </p:nvSpPr>
            <p:spPr>
              <a:xfrm rot="18939077">
                <a:off x="3797300" y="3110969"/>
                <a:ext cx="1003300" cy="249770"/>
              </a:xfrm>
              <a:prstGeom prst="rightArrow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5149926">
              <a:off x="4730460" y="3458173"/>
              <a:ext cx="1197004" cy="329778"/>
              <a:chOff x="3644900" y="2958569"/>
              <a:chExt cx="1155700" cy="402170"/>
            </a:xfrm>
          </p:grpSpPr>
          <p:sp>
            <p:nvSpPr>
              <p:cNvPr id="27" name="오른쪽 화살표 26"/>
              <p:cNvSpPr/>
              <p:nvPr/>
            </p:nvSpPr>
            <p:spPr>
              <a:xfrm rot="8100000">
                <a:off x="3644900" y="2958569"/>
                <a:ext cx="1003300" cy="249770"/>
              </a:xfrm>
              <a:prstGeom prst="rightArrow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오른쪽 화살표 27"/>
              <p:cNvSpPr/>
              <p:nvPr/>
            </p:nvSpPr>
            <p:spPr>
              <a:xfrm rot="18939077">
                <a:off x="3797300" y="3110969"/>
                <a:ext cx="1003300" cy="249770"/>
              </a:xfrm>
              <a:prstGeom prst="rightArrow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2650091">
              <a:off x="3475602" y="4552614"/>
              <a:ext cx="1258849" cy="329778"/>
              <a:chOff x="3644900" y="2958569"/>
              <a:chExt cx="1155700" cy="402170"/>
            </a:xfrm>
          </p:grpSpPr>
          <p:sp>
            <p:nvSpPr>
              <p:cNvPr id="30" name="오른쪽 화살표 29"/>
              <p:cNvSpPr/>
              <p:nvPr/>
            </p:nvSpPr>
            <p:spPr>
              <a:xfrm rot="8100000">
                <a:off x="3644900" y="2958569"/>
                <a:ext cx="1003300" cy="249770"/>
              </a:xfrm>
              <a:prstGeom prst="rightArrow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오른쪽 화살표 30"/>
              <p:cNvSpPr/>
              <p:nvPr/>
            </p:nvSpPr>
            <p:spPr>
              <a:xfrm rot="18939077">
                <a:off x="3797300" y="3110969"/>
                <a:ext cx="1003300" cy="249770"/>
              </a:xfrm>
              <a:prstGeom prst="rightArrow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오른쪽 화살표 8"/>
            <p:cNvSpPr/>
            <p:nvPr/>
          </p:nvSpPr>
          <p:spPr>
            <a:xfrm>
              <a:off x="7119409" y="3291667"/>
              <a:ext cx="979054" cy="82936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Google Shape;248;p7"/>
          <p:cNvSpPr txBox="1">
            <a:spLocks/>
          </p:cNvSpPr>
          <p:nvPr/>
        </p:nvSpPr>
        <p:spPr>
          <a:xfrm>
            <a:off x="226290" y="864187"/>
            <a:ext cx="11708536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/>
              <a:t>포스트 </a:t>
            </a:r>
            <a:r>
              <a:rPr lang="ko-KR" altLang="en-US" sz="2400" dirty="0" err="1"/>
              <a:t>아포칼립스</a:t>
            </a:r>
            <a:r>
              <a:rPr lang="ko-KR" altLang="en-US" sz="2400" dirty="0"/>
              <a:t> 이후의 </a:t>
            </a:r>
            <a:r>
              <a:rPr lang="ko-KR" altLang="en-US" sz="2400" dirty="0" smtClean="0"/>
              <a:t>세계</a:t>
            </a:r>
            <a:endParaRPr lang="en-US" altLang="ko-KR" sz="2400" dirty="0" smtClean="0"/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smtClean="0"/>
              <a:t>인간도 기계도 아닌 </a:t>
            </a:r>
            <a:r>
              <a:rPr lang="ko-KR" altLang="en-US" sz="2400" dirty="0" err="1" smtClean="0"/>
              <a:t>안드로이드</a:t>
            </a:r>
            <a:r>
              <a:rPr lang="ko-KR" altLang="en-US" sz="2400" dirty="0" smtClean="0"/>
              <a:t> 소녀의 육성 시뮬레이션 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10201372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3789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09941" y="-797305"/>
            <a:ext cx="2202873" cy="9702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 smtClean="0"/>
              <a:t>안드로이드</a:t>
            </a:r>
            <a:endParaRPr lang="ko-KR" altLang="en-US" sz="20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2568118" y="630334"/>
            <a:ext cx="2175165" cy="14833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아이템 개발</a:t>
            </a:r>
            <a:endParaRPr lang="ko-KR" altLang="en-US" sz="2000" b="1" dirty="0"/>
          </a:p>
        </p:txBody>
      </p:sp>
      <p:grpSp>
        <p:nvGrpSpPr>
          <p:cNvPr id="8" name="그룹 7"/>
          <p:cNvGrpSpPr/>
          <p:nvPr/>
        </p:nvGrpSpPr>
        <p:grpSpPr>
          <a:xfrm>
            <a:off x="12185464" y="-1725083"/>
            <a:ext cx="3810000" cy="1898073"/>
            <a:chOff x="762000" y="3435927"/>
            <a:chExt cx="3810000" cy="1898073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762000" y="3850699"/>
              <a:ext cx="3810000" cy="1483301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1510145" y="3435927"/>
              <a:ext cx="2313709" cy="71957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 smtClean="0"/>
                <a:t>안드로이드</a:t>
              </a:r>
              <a:r>
                <a:rPr lang="ko-KR" altLang="en-US" b="1" dirty="0" smtClean="0"/>
                <a:t> 육성</a:t>
              </a:r>
              <a:endParaRPr lang="ko-KR" altLang="en-US" b="1" dirty="0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83674" y="4460299"/>
              <a:ext cx="1634836" cy="60960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err="1"/>
                <a:t>스케쥴</a:t>
              </a:r>
              <a:endParaRPr lang="ko-KR" altLang="en-US" sz="2000" b="1" dirty="0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2770910" y="4460299"/>
              <a:ext cx="1634836" cy="60960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/>
                <a:t>전투</a:t>
              </a:r>
            </a:p>
          </p:txBody>
        </p:sp>
      </p:grpSp>
      <p:sp>
        <p:nvSpPr>
          <p:cNvPr id="17" name="모서리가 둥근 직사각형 16"/>
          <p:cNvSpPr/>
          <p:nvPr/>
        </p:nvSpPr>
        <p:spPr>
          <a:xfrm>
            <a:off x="12578938" y="2553166"/>
            <a:ext cx="3250272" cy="214778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스토리</a:t>
            </a:r>
            <a:endParaRPr lang="en-US" altLang="ko-KR" sz="2800" b="1" dirty="0" smtClean="0"/>
          </a:p>
          <a:p>
            <a:pPr algn="ctr"/>
            <a:r>
              <a:rPr lang="ko-KR" altLang="en-US" sz="2800" b="1" dirty="0" smtClean="0"/>
              <a:t>이벤트</a:t>
            </a:r>
            <a:endParaRPr lang="ko-KR" altLang="en-US" sz="2800" b="1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195373" y="376216"/>
            <a:ext cx="2801884" cy="9702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 smtClean="0"/>
              <a:t>ScheduleInfo</a:t>
            </a:r>
            <a:endParaRPr lang="ko-KR" altLang="en-US" sz="2000" b="1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6192355" y="1582871"/>
            <a:ext cx="2807921" cy="9702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 smtClean="0"/>
              <a:t>ScheduleLevelInfo</a:t>
            </a:r>
            <a:endParaRPr lang="ko-KR" altLang="en-US" sz="2000" b="1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192354" y="2789526"/>
            <a:ext cx="2807922" cy="9702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 smtClean="0"/>
              <a:t>ScheduleRewardInfo</a:t>
            </a:r>
            <a:endParaRPr lang="ko-KR" altLang="en-US" sz="2000" b="1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215979" y="376216"/>
            <a:ext cx="2801884" cy="9702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 smtClean="0"/>
              <a:t>AndroidBaseInfo</a:t>
            </a:r>
            <a:endParaRPr lang="ko-KR" altLang="en-US" sz="2000" b="1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215979" y="1582871"/>
            <a:ext cx="2807921" cy="9702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 smtClean="0"/>
              <a:t>AndroidLevelInfo</a:t>
            </a:r>
            <a:endParaRPr lang="ko-KR" altLang="en-US" sz="2000" b="1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209941" y="2789526"/>
            <a:ext cx="2807922" cy="9702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/>
              <a:t>AndroidEquipInfo</a:t>
            </a:r>
            <a:endParaRPr lang="ko-KR" altLang="en-US" sz="200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9225594" y="486635"/>
            <a:ext cx="2823029" cy="7494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 smtClean="0"/>
              <a:t>스케쥴</a:t>
            </a:r>
            <a:r>
              <a:rPr lang="ko-KR" altLang="en-US" sz="2000" b="1" dirty="0" smtClean="0"/>
              <a:t> 하나당 </a:t>
            </a:r>
            <a:r>
              <a:rPr lang="ko-KR" altLang="en-US" sz="2000" b="1" dirty="0" err="1" smtClean="0"/>
              <a:t>리워드</a:t>
            </a:r>
            <a:r>
              <a:rPr lang="ko-KR" altLang="en-US" sz="2000" b="1" dirty="0" smtClean="0"/>
              <a:t> 이미지 연출 필요</a:t>
            </a:r>
            <a:endParaRPr lang="ko-KR" altLang="en-US" sz="2000" b="1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3202657" y="2789526"/>
            <a:ext cx="2807922" cy="9702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 smtClean="0"/>
              <a:t>EquipItemInfo</a:t>
            </a:r>
            <a:endParaRPr lang="ko-KR" altLang="en-US" sz="2000" b="1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3202657" y="4091065"/>
            <a:ext cx="2807922" cy="9702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 smtClean="0"/>
              <a:t>ItemInfo</a:t>
            </a:r>
            <a:endParaRPr lang="ko-KR" altLang="en-US" sz="2000" b="1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3202657" y="5361343"/>
            <a:ext cx="2807922" cy="9702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 smtClean="0"/>
              <a:t>ItemEffectInfo</a:t>
            </a:r>
            <a:endParaRPr lang="ko-KR" altLang="en-US" sz="2000" b="1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6195373" y="4135369"/>
            <a:ext cx="2801884" cy="9702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 smtClean="0"/>
              <a:t>StageInfo</a:t>
            </a:r>
            <a:endParaRPr lang="ko-KR" altLang="en-US" sz="2000" b="1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9225593" y="4245788"/>
            <a:ext cx="2823029" cy="7494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스테이지당 </a:t>
            </a:r>
            <a:endParaRPr lang="en-US" altLang="ko-KR" sz="2000" b="1" dirty="0" smtClean="0"/>
          </a:p>
          <a:p>
            <a:pPr algn="ctr"/>
            <a:r>
              <a:rPr lang="ko-KR" altLang="en-US" sz="2000" b="1" dirty="0" smtClean="0"/>
              <a:t>세부 </a:t>
            </a:r>
            <a:r>
              <a:rPr lang="en-US" altLang="ko-KR" sz="2000" b="1" dirty="0" smtClean="0"/>
              <a:t>csv </a:t>
            </a:r>
            <a:r>
              <a:rPr lang="ko-KR" altLang="en-US" sz="2000" b="1" dirty="0" smtClean="0"/>
              <a:t>필요</a:t>
            </a:r>
            <a:endParaRPr lang="ko-KR" altLang="en-US" sz="2000" b="1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6195373" y="5261649"/>
            <a:ext cx="2801884" cy="9702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 smtClean="0"/>
              <a:t>StageRewardInfo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9624817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8;p5"/>
          <p:cNvSpPr/>
          <p:nvPr/>
        </p:nvSpPr>
        <p:spPr>
          <a:xfrm>
            <a:off x="1787786" y="788408"/>
            <a:ext cx="1842853" cy="673043"/>
          </a:xfrm>
          <a:prstGeom prst="flowChartProcess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600" b="1" dirty="0" smtClean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스토리 출력</a:t>
            </a:r>
            <a:endParaRPr sz="1600" b="1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" name="Google Shape;213;p5"/>
          <p:cNvCxnSpPr>
            <a:stCxn id="4" idx="2"/>
            <a:endCxn id="6" idx="0"/>
          </p:cNvCxnSpPr>
          <p:nvPr/>
        </p:nvCxnSpPr>
        <p:spPr>
          <a:xfrm flipH="1">
            <a:off x="2706298" y="1461451"/>
            <a:ext cx="2915" cy="56208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" name="Google Shape;210;p5"/>
          <p:cNvSpPr/>
          <p:nvPr/>
        </p:nvSpPr>
        <p:spPr>
          <a:xfrm>
            <a:off x="1784871" y="2023533"/>
            <a:ext cx="1842853" cy="966056"/>
          </a:xfrm>
          <a:prstGeom prst="flowChartProcess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1" i="0" u="none" strike="noStrike" cap="none" dirty="0" err="1" smtClean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</a:t>
            </a:r>
            <a:r>
              <a:rPr lang="en-US" sz="1600" b="1" i="0" u="none" strike="noStrike" cap="none" dirty="0" smtClean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b="1" i="0" u="none" strike="noStrike" cap="none" dirty="0" smtClean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221;p5"/>
          <p:cNvSpPr/>
          <p:nvPr/>
        </p:nvSpPr>
        <p:spPr>
          <a:xfrm>
            <a:off x="1784871" y="3340156"/>
            <a:ext cx="1842853" cy="673043"/>
          </a:xfrm>
          <a:prstGeom prst="flowChartDecision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400" b="1" i="0" u="none" strike="noStrike" cap="none" dirty="0" smtClean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버전 업</a:t>
            </a:r>
            <a:endParaRPr lang="en-US" altLang="ko-KR" sz="1400" b="1" i="0" u="none" strike="noStrike" cap="none" dirty="0" smtClean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400" b="1" dirty="0" smtClean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400" b="1" dirty="0" smtClean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초기화</a:t>
            </a:r>
            <a:r>
              <a:rPr lang="en-US" altLang="ko-KR" sz="1400" b="1" dirty="0" smtClean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400" b="1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" name="Google Shape;213;p5"/>
          <p:cNvCxnSpPr>
            <a:stCxn id="6" idx="2"/>
            <a:endCxn id="9" idx="0"/>
          </p:cNvCxnSpPr>
          <p:nvPr/>
        </p:nvCxnSpPr>
        <p:spPr>
          <a:xfrm>
            <a:off x="2706298" y="2989589"/>
            <a:ext cx="0" cy="3505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1" name="꺾인 연결선 20"/>
          <p:cNvCxnSpPr>
            <a:stCxn id="6" idx="3"/>
            <a:endCxn id="4" idx="3"/>
          </p:cNvCxnSpPr>
          <p:nvPr/>
        </p:nvCxnSpPr>
        <p:spPr>
          <a:xfrm flipV="1">
            <a:off x="3627724" y="1124930"/>
            <a:ext cx="2915" cy="1381631"/>
          </a:xfrm>
          <a:prstGeom prst="bentConnector3">
            <a:avLst>
              <a:gd name="adj1" fmla="val 794219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9" idx="2"/>
            <a:endCxn id="4" idx="1"/>
          </p:cNvCxnSpPr>
          <p:nvPr/>
        </p:nvCxnSpPr>
        <p:spPr>
          <a:xfrm rot="5400000" flipH="1">
            <a:off x="802907" y="2109809"/>
            <a:ext cx="2888269" cy="918512"/>
          </a:xfrm>
          <a:prstGeom prst="bentConnector4">
            <a:avLst>
              <a:gd name="adj1" fmla="val -7915"/>
              <a:gd name="adj2" fmla="val 13764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Google Shape;248;p7"/>
          <p:cNvSpPr txBox="1">
            <a:spLocks/>
          </p:cNvSpPr>
          <p:nvPr/>
        </p:nvSpPr>
        <p:spPr>
          <a:xfrm>
            <a:off x="4546236" y="788407"/>
            <a:ext cx="7388590" cy="50950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 smtClean="0"/>
              <a:t>씬</a:t>
            </a:r>
            <a:r>
              <a:rPr lang="en-US" altLang="ko-KR" sz="2400" dirty="0" smtClean="0"/>
              <a:t>(?)</a:t>
            </a:r>
            <a:r>
              <a:rPr lang="ko-KR" altLang="en-US" sz="2400" dirty="0" smtClean="0"/>
              <a:t>은 딱 </a:t>
            </a:r>
            <a:r>
              <a:rPr lang="en-US" altLang="ko-KR" sz="2400" dirty="0" smtClean="0"/>
              <a:t>2</a:t>
            </a:r>
            <a:r>
              <a:rPr lang="ko-KR" altLang="en-US" sz="2400" dirty="0" smtClean="0"/>
              <a:t>개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플레이 화면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스토리 출력</a:t>
            </a:r>
            <a:r>
              <a:rPr lang="en-US" altLang="ko-KR" sz="2400" dirty="0" smtClean="0"/>
              <a:t>)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endParaRPr lang="en-US" altLang="ko-KR" sz="2400" dirty="0"/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 err="1" smtClean="0"/>
              <a:t>안드로이드의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능력치를</a:t>
            </a:r>
            <a:r>
              <a:rPr lang="ko-KR" altLang="en-US" sz="2400" dirty="0" smtClean="0"/>
              <a:t> 올리고</a:t>
            </a:r>
            <a:r>
              <a:rPr lang="en-US" altLang="ko-KR" sz="2400" dirty="0" smtClean="0"/>
              <a:t>, 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ko-KR" altLang="en-US" sz="2400" dirty="0" smtClean="0"/>
              <a:t>  </a:t>
            </a:r>
            <a:r>
              <a:rPr lang="ko-KR" altLang="en-US" sz="2400" dirty="0" err="1" smtClean="0"/>
              <a:t>능력치</a:t>
            </a:r>
            <a:r>
              <a:rPr lang="ko-KR" altLang="en-US" sz="2400" dirty="0" smtClean="0"/>
              <a:t> 조건 달성 시 </a:t>
            </a:r>
            <a:r>
              <a:rPr lang="en-US" altLang="ko-KR" sz="2400" dirty="0" smtClean="0"/>
              <a:t>[!] </a:t>
            </a:r>
            <a:r>
              <a:rPr lang="ko-KR" altLang="en-US" sz="2400" dirty="0" smtClean="0"/>
              <a:t>를 눌러 스토리를 보거나</a:t>
            </a:r>
            <a:endParaRPr lang="en-US" altLang="ko-KR" sz="2400" dirty="0" smtClean="0"/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2400" dirty="0"/>
              <a:t> 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버전 업을 통해 스토리를 보는 게임이다</a:t>
            </a:r>
            <a:r>
              <a:rPr lang="en-US" altLang="ko-KR" sz="2400" dirty="0" smtClean="0"/>
              <a:t>.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endParaRPr lang="en-US" altLang="ko-KR" sz="2400" dirty="0"/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 smtClean="0"/>
              <a:t>무한정 기다리면 이론상 모든 스토리를 볼 수 있지만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효율이 좋지 않아 쉽지 않다</a:t>
            </a:r>
            <a:r>
              <a:rPr lang="en-US" altLang="ko-KR" sz="2400" dirty="0" smtClean="0"/>
              <a:t>.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endParaRPr lang="en-US" altLang="ko-KR" sz="2400" dirty="0" smtClean="0"/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 smtClean="0"/>
              <a:t>버전 업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초기화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를 통해 점진적으로 효율을 높여서 모든 </a:t>
            </a:r>
            <a:r>
              <a:rPr lang="ko-KR" altLang="en-US" sz="2400" dirty="0" err="1" smtClean="0"/>
              <a:t>능력치를</a:t>
            </a:r>
            <a:r>
              <a:rPr lang="ko-KR" altLang="en-US" sz="2400" dirty="0" smtClean="0"/>
              <a:t> 달성하도록 유도한다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grpSp>
        <p:nvGrpSpPr>
          <p:cNvPr id="54" name="그룹 53"/>
          <p:cNvGrpSpPr/>
          <p:nvPr/>
        </p:nvGrpSpPr>
        <p:grpSpPr>
          <a:xfrm>
            <a:off x="4800442" y="5008790"/>
            <a:ext cx="5532309" cy="1449474"/>
            <a:chOff x="3136742" y="4931627"/>
            <a:chExt cx="6389453" cy="1674047"/>
          </a:xfrm>
        </p:grpSpPr>
        <p:sp>
          <p:nvSpPr>
            <p:cNvPr id="28" name="Google Shape;198;p5"/>
            <p:cNvSpPr/>
            <p:nvPr/>
          </p:nvSpPr>
          <p:spPr>
            <a:xfrm>
              <a:off x="3136742" y="5367613"/>
              <a:ext cx="1842853" cy="673043"/>
            </a:xfrm>
            <a:prstGeom prst="flowChartProcess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altLang="en-US" sz="1600" b="1" smtClean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시작 스토리</a:t>
              </a:r>
              <a:endParaRPr sz="1600" b="1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" name="Google Shape;210;p5"/>
            <p:cNvSpPr/>
            <p:nvPr/>
          </p:nvSpPr>
          <p:spPr>
            <a:xfrm>
              <a:off x="5410042" y="5221106"/>
              <a:ext cx="1842853" cy="966056"/>
            </a:xfrm>
            <a:prstGeom prst="flowChartProcess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 err="1" smtClean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플레이</a:t>
              </a:r>
              <a:r>
                <a:rPr lang="en-US" sz="1600" b="1" i="0" u="none" strike="noStrike" cap="none" dirty="0" smtClean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altLang="en-US" sz="1600" b="1" i="0" u="none" strike="noStrike" cap="none" dirty="0" smtClean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화면</a:t>
              </a:r>
              <a:endParaRPr sz="14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" name="Google Shape;198;p5"/>
            <p:cNvSpPr/>
            <p:nvPr/>
          </p:nvSpPr>
          <p:spPr>
            <a:xfrm>
              <a:off x="7683342" y="4931627"/>
              <a:ext cx="1842853" cy="673043"/>
            </a:xfrm>
            <a:prstGeom prst="flowChartProcess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altLang="en-US" sz="1600" b="1" dirty="0" err="1" smtClean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능력치</a:t>
              </a:r>
              <a:r>
                <a:rPr lang="ko-KR" altLang="en-US" sz="1600" b="1" dirty="0" smtClean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달성 시</a:t>
              </a:r>
              <a:endParaRPr lang="en-US" altLang="ko-KR" sz="1600" b="1" dirty="0" smtClean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altLang="en-US" sz="1600" b="1" i="0" u="none" strike="noStrike" cap="none" dirty="0" smtClean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단막 스토리</a:t>
              </a:r>
              <a:endParaRPr sz="1600" b="1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" name="Google Shape;198;p5"/>
            <p:cNvSpPr/>
            <p:nvPr/>
          </p:nvSpPr>
          <p:spPr>
            <a:xfrm>
              <a:off x="7683342" y="5932631"/>
              <a:ext cx="1842853" cy="673043"/>
            </a:xfrm>
            <a:prstGeom prst="flowChartProcess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altLang="en-US" sz="1600" b="1" dirty="0" smtClean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버전 업 시</a:t>
              </a:r>
              <a:endParaRPr lang="en-US" altLang="ko-KR" sz="1600" b="1" dirty="0" smtClean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altLang="en-US" sz="1600" b="1" i="0" u="none" strike="noStrike" cap="none" dirty="0" err="1" smtClean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엔딩</a:t>
              </a:r>
              <a:r>
                <a:rPr lang="ko-KR" altLang="en-US" sz="1600" b="1" i="0" u="none" strike="noStrike" cap="none" dirty="0" smtClean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스토리</a:t>
              </a:r>
              <a:endParaRPr sz="1600" b="1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3" name="Google Shape;213;p5"/>
            <p:cNvCxnSpPr>
              <a:stCxn id="28" idx="3"/>
              <a:endCxn id="29" idx="1"/>
            </p:cNvCxnSpPr>
            <p:nvPr/>
          </p:nvCxnSpPr>
          <p:spPr>
            <a:xfrm flipV="1">
              <a:off x="4979595" y="5704134"/>
              <a:ext cx="430447" cy="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0" name="꺾인 연결선 39"/>
            <p:cNvCxnSpPr>
              <a:stCxn id="29" idx="3"/>
              <a:endCxn id="31" idx="1"/>
            </p:cNvCxnSpPr>
            <p:nvPr/>
          </p:nvCxnSpPr>
          <p:spPr>
            <a:xfrm flipV="1">
              <a:off x="7252895" y="5268149"/>
              <a:ext cx="430447" cy="43598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꺾인 연결선 42"/>
            <p:cNvCxnSpPr>
              <a:stCxn id="29" idx="3"/>
              <a:endCxn id="32" idx="1"/>
            </p:cNvCxnSpPr>
            <p:nvPr/>
          </p:nvCxnSpPr>
          <p:spPr>
            <a:xfrm>
              <a:off x="7252895" y="5704134"/>
              <a:ext cx="430447" cy="56501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꺾인 연결선 45"/>
            <p:cNvCxnSpPr>
              <a:stCxn id="31" idx="3"/>
              <a:endCxn id="29" idx="0"/>
            </p:cNvCxnSpPr>
            <p:nvPr/>
          </p:nvCxnSpPr>
          <p:spPr>
            <a:xfrm flipH="1" flipV="1">
              <a:off x="6331469" y="5221106"/>
              <a:ext cx="3194726" cy="47043"/>
            </a:xfrm>
            <a:prstGeom prst="bentConnector4">
              <a:avLst>
                <a:gd name="adj1" fmla="val -7156"/>
                <a:gd name="adj2" fmla="val 1012312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꺾인 연결선 48"/>
            <p:cNvCxnSpPr>
              <a:stCxn id="32" idx="3"/>
              <a:endCxn id="29" idx="2"/>
            </p:cNvCxnSpPr>
            <p:nvPr/>
          </p:nvCxnSpPr>
          <p:spPr>
            <a:xfrm flipH="1" flipV="1">
              <a:off x="6331469" y="6187162"/>
              <a:ext cx="3194726" cy="81991"/>
            </a:xfrm>
            <a:prstGeom prst="bentConnector4">
              <a:avLst>
                <a:gd name="adj1" fmla="val -7156"/>
                <a:gd name="adj2" fmla="val -534353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86572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953833"/>
              </p:ext>
            </p:extLst>
          </p:nvPr>
        </p:nvGraphicFramePr>
        <p:xfrm>
          <a:off x="636351" y="1221238"/>
          <a:ext cx="3325883" cy="15430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2606"/>
                <a:gridCol w="2073277"/>
              </a:tblGrid>
              <a:tr h="1416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1" u="none" strike="noStrike" dirty="0" err="1">
                          <a:effectLst/>
                        </a:rPr>
                        <a:t>BaseResorceInfo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16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u="none" strike="noStrike">
                          <a:effectLst/>
                        </a:rPr>
                        <a:t>money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u="none" strike="noStrike" dirty="0">
                          <a:effectLst/>
                        </a:rPr>
                        <a:t>1000</a:t>
                      </a:r>
                      <a:endParaRPr lang="en-US" altLang="ko-KR" sz="9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16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u="none" strike="noStrike" dirty="0" err="1">
                          <a:effectLst/>
                        </a:rPr>
                        <a:t>energycore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u="none" strike="noStrike" dirty="0">
                          <a:effectLst/>
                        </a:rPr>
                        <a:t>0</a:t>
                      </a:r>
                      <a:endParaRPr lang="en-US" altLang="ko-KR" sz="9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16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u="none" strike="noStrike">
                          <a:effectLst/>
                        </a:rPr>
                        <a:t>mobility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u="none" strike="noStrike" dirty="0">
                          <a:effectLst/>
                        </a:rPr>
                        <a:t>100</a:t>
                      </a:r>
                      <a:endParaRPr lang="en-US" altLang="ko-KR" sz="9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16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u="none" strike="noStrike">
                          <a:effectLst/>
                        </a:rPr>
                        <a:t>computing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u="none" strike="noStrike" dirty="0">
                          <a:effectLst/>
                        </a:rPr>
                        <a:t>100</a:t>
                      </a:r>
                      <a:endParaRPr lang="en-US" altLang="ko-KR" sz="9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16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u="none" strike="noStrike">
                          <a:effectLst/>
                        </a:rPr>
                        <a:t>knowledge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u="none" strike="noStrike">
                          <a:effectLst/>
                        </a:rPr>
                        <a:t>100</a:t>
                      </a:r>
                      <a:endParaRPr lang="en-US" altLang="ko-KR" sz="9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16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u="none" strike="noStrike">
                          <a:effectLst/>
                        </a:rPr>
                        <a:t>commonsesnse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u="none" strike="noStrike">
                          <a:effectLst/>
                        </a:rPr>
                        <a:t>100</a:t>
                      </a:r>
                      <a:endParaRPr lang="en-US" altLang="ko-KR" sz="9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16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u="none" strike="noStrike">
                          <a:effectLst/>
                        </a:rPr>
                        <a:t>willing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u="none" strike="noStrike">
                          <a:effectLst/>
                        </a:rPr>
                        <a:t>100</a:t>
                      </a:r>
                      <a:endParaRPr lang="en-US" altLang="ko-KR" sz="9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16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u="none" strike="noStrike">
                          <a:effectLst/>
                        </a:rPr>
                        <a:t>humanity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u="none" strike="noStrike">
                          <a:effectLst/>
                        </a:rPr>
                        <a:t>100</a:t>
                      </a:r>
                      <a:endParaRPr lang="en-US" altLang="ko-KR" sz="9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16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u="none" strike="noStrike" dirty="0" err="1" smtClean="0">
                          <a:effectLst/>
                        </a:rPr>
                        <a:t>workingid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u="none" strike="noStrike" dirty="0">
                          <a:effectLst/>
                        </a:rPr>
                        <a:t>1;2;3</a:t>
                      </a:r>
                      <a:endParaRPr lang="en-US" altLang="ko-KR" sz="9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55" name="그림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39" y="2931471"/>
            <a:ext cx="2274948" cy="3412422"/>
          </a:xfrm>
          <a:prstGeom prst="rect">
            <a:avLst/>
          </a:prstGeom>
        </p:spPr>
      </p:pic>
      <p:cxnSp>
        <p:nvCxnSpPr>
          <p:cNvPr id="56" name="꺾인 연결선 55"/>
          <p:cNvCxnSpPr>
            <a:endCxn id="79" idx="3"/>
          </p:cNvCxnSpPr>
          <p:nvPr/>
        </p:nvCxnSpPr>
        <p:spPr>
          <a:xfrm rot="5400000">
            <a:off x="2109187" y="3515563"/>
            <a:ext cx="1983536" cy="534006"/>
          </a:xfrm>
          <a:prstGeom prst="bentConnector2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2" name="그림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951" y="2931471"/>
            <a:ext cx="2270814" cy="3412391"/>
          </a:xfrm>
          <a:prstGeom prst="rect">
            <a:avLst/>
          </a:prstGeom>
        </p:spPr>
      </p:pic>
      <p:sp>
        <p:nvSpPr>
          <p:cNvPr id="65" name="직사각형 64"/>
          <p:cNvSpPr/>
          <p:nvPr/>
        </p:nvSpPr>
        <p:spPr>
          <a:xfrm>
            <a:off x="644216" y="1716526"/>
            <a:ext cx="3325883" cy="8806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644216" y="2624644"/>
            <a:ext cx="3325883" cy="15345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636351" y="1357014"/>
            <a:ext cx="3325883" cy="33638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꺾인 연결선 47"/>
          <p:cNvCxnSpPr>
            <a:stCxn id="72" idx="3"/>
          </p:cNvCxnSpPr>
          <p:nvPr/>
        </p:nvCxnSpPr>
        <p:spPr>
          <a:xfrm>
            <a:off x="3962234" y="1525206"/>
            <a:ext cx="972061" cy="1612177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4095952" y="2991333"/>
            <a:ext cx="1691608" cy="16819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꺾인 연결선 50"/>
          <p:cNvCxnSpPr>
            <a:stCxn id="5" idx="3"/>
          </p:cNvCxnSpPr>
          <p:nvPr/>
        </p:nvCxnSpPr>
        <p:spPr>
          <a:xfrm>
            <a:off x="3962234" y="1992763"/>
            <a:ext cx="1845764" cy="303598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직사각형 77"/>
          <p:cNvSpPr/>
          <p:nvPr/>
        </p:nvSpPr>
        <p:spPr>
          <a:xfrm>
            <a:off x="4124618" y="4323929"/>
            <a:ext cx="2064961" cy="6692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699109" y="4095995"/>
            <a:ext cx="2134843" cy="135667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Google Shape;248;p7"/>
          <p:cNvSpPr txBox="1">
            <a:spLocks/>
          </p:cNvSpPr>
          <p:nvPr/>
        </p:nvSpPr>
        <p:spPr>
          <a:xfrm>
            <a:off x="482600" y="293107"/>
            <a:ext cx="7823200" cy="57049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2400" b="1" dirty="0" smtClean="0"/>
              <a:t>0. </a:t>
            </a:r>
            <a:r>
              <a:rPr lang="ko-KR" altLang="en-US" sz="2400" b="1" dirty="0" smtClean="0"/>
              <a:t>기본 자원 및 데이터 정의</a:t>
            </a:r>
            <a:endParaRPr lang="ko-KR" altLang="en-US" sz="2400" b="1" dirty="0"/>
          </a:p>
        </p:txBody>
      </p:sp>
      <p:sp>
        <p:nvSpPr>
          <p:cNvPr id="88" name="Google Shape;248;p7"/>
          <p:cNvSpPr txBox="1">
            <a:spLocks/>
          </p:cNvSpPr>
          <p:nvPr/>
        </p:nvSpPr>
        <p:spPr>
          <a:xfrm>
            <a:off x="6685976" y="1070043"/>
            <a:ext cx="5248849" cy="54992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-US" altLang="ko-KR" sz="2400" dirty="0" err="1" smtClean="0"/>
              <a:t>BaseResourceInfo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라는 데이터에서 초기 자원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초기화 시 기본 자원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을 정의한다</a:t>
            </a:r>
            <a:r>
              <a:rPr lang="en-US" altLang="ko-KR" sz="2400" dirty="0" smtClean="0"/>
              <a:t>.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endParaRPr lang="en-US" altLang="ko-KR" sz="2400" dirty="0" smtClean="0"/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 smtClean="0"/>
              <a:t>게임에서 사용하는 돈과 에너지코어 라는 캐시 자원을 </a:t>
            </a:r>
            <a:r>
              <a:rPr lang="en-US" altLang="ko-KR" sz="2400" dirty="0" smtClean="0"/>
              <a:t>money, </a:t>
            </a:r>
            <a:r>
              <a:rPr lang="en-US" altLang="ko-KR" sz="2400" dirty="0" err="1" smtClean="0"/>
              <a:t>energycore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라는 이름으로 정의한다</a:t>
            </a:r>
            <a:r>
              <a:rPr lang="en-US" altLang="ko-KR" sz="2400" dirty="0" smtClean="0"/>
              <a:t>.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 smtClean="0"/>
              <a:t>시뮬레이션 장르에서 사용할 </a:t>
            </a:r>
            <a:r>
              <a:rPr lang="ko-KR" altLang="en-US" sz="2400" dirty="0" err="1" smtClean="0"/>
              <a:t>패러미터들을</a:t>
            </a:r>
            <a:r>
              <a:rPr lang="ko-KR" altLang="en-US" sz="2400" dirty="0" smtClean="0"/>
              <a:t> 정의하고 기초 </a:t>
            </a:r>
            <a:r>
              <a:rPr lang="ko-KR" altLang="en-US" sz="2400" dirty="0" err="1" smtClean="0"/>
              <a:t>패러미터</a:t>
            </a:r>
            <a:r>
              <a:rPr lang="ko-KR" altLang="en-US" sz="2400" dirty="0" smtClean="0"/>
              <a:t> 값을 정의한다</a:t>
            </a:r>
            <a:r>
              <a:rPr lang="en-US" altLang="ko-KR" sz="2400" dirty="0" smtClean="0"/>
              <a:t>.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 smtClean="0"/>
              <a:t>처음부터 해금되어 시작할 사회 공헌 항목이 있다면 </a:t>
            </a:r>
            <a:r>
              <a:rPr lang="en-US" altLang="ko-KR" sz="2400" dirty="0" smtClean="0"/>
              <a:t>base </a:t>
            </a:r>
            <a:r>
              <a:rPr lang="ko-KR" altLang="en-US" sz="2400" dirty="0" smtClean="0"/>
              <a:t>에서 정의한다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216164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092200"/>
            <a:ext cx="3505200" cy="5257800"/>
          </a:xfrm>
          <a:prstGeom prst="rect">
            <a:avLst/>
          </a:prstGeom>
        </p:spPr>
      </p:pic>
      <p:sp>
        <p:nvSpPr>
          <p:cNvPr id="37" name="Google Shape;248;p7"/>
          <p:cNvSpPr txBox="1">
            <a:spLocks/>
          </p:cNvSpPr>
          <p:nvPr/>
        </p:nvSpPr>
        <p:spPr>
          <a:xfrm>
            <a:off x="4546236" y="1474207"/>
            <a:ext cx="7388590" cy="50950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 smtClean="0"/>
              <a:t>플레이 화면은 세 개의 탭으로 구성되어 있다</a:t>
            </a:r>
            <a:r>
              <a:rPr lang="en-US" altLang="ko-KR" sz="2400" dirty="0" smtClean="0"/>
              <a:t>.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 smtClean="0"/>
              <a:t>돈을 버는 사회 공헌이 디폴트 탭이다</a:t>
            </a:r>
            <a:r>
              <a:rPr lang="en-US" altLang="ko-KR" sz="2400" dirty="0" smtClean="0"/>
              <a:t>.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 smtClean="0"/>
              <a:t>실행 시 탭에 관한 </a:t>
            </a:r>
            <a:r>
              <a:rPr lang="ko-KR" altLang="en-US" sz="2400" dirty="0" err="1" smtClean="0"/>
              <a:t>클라이어튼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저장 정보가 없다면 일단 사회 공헌 탭이 표시된다</a:t>
            </a:r>
            <a:r>
              <a:rPr lang="en-US" altLang="ko-KR" sz="2400" dirty="0" smtClean="0"/>
              <a:t>.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endParaRPr lang="en-US" altLang="ko-KR" sz="2400" dirty="0"/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 smtClean="0"/>
              <a:t>사회 공헌은 내가 가르친 </a:t>
            </a:r>
            <a:r>
              <a:rPr lang="ko-KR" altLang="en-US" sz="2400" dirty="0" err="1" smtClean="0"/>
              <a:t>안드로이드의</a:t>
            </a:r>
            <a:r>
              <a:rPr lang="ko-KR" altLang="en-US" sz="2400" dirty="0" smtClean="0"/>
              <a:t> 복제품</a:t>
            </a:r>
            <a:r>
              <a:rPr lang="en-US" altLang="ko-KR" sz="2400" dirty="0" smtClean="0"/>
              <a:t>(?) </a:t>
            </a:r>
            <a:r>
              <a:rPr lang="ko-KR" altLang="en-US" sz="2400" dirty="0" smtClean="0"/>
              <a:t>들이 사회에 나가서 전후 사회의 재건을 돕는다는 설정이다</a:t>
            </a:r>
            <a:r>
              <a:rPr lang="en-US" altLang="ko-KR" sz="2400" dirty="0" smtClean="0"/>
              <a:t>.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endParaRPr lang="en-US" altLang="ko-KR" sz="2400" dirty="0"/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 smtClean="0"/>
              <a:t>플레이어는 </a:t>
            </a:r>
            <a:r>
              <a:rPr lang="ko-KR" altLang="en-US" sz="2400" dirty="0" err="1" smtClean="0"/>
              <a:t>안드로이드들이</a:t>
            </a:r>
            <a:r>
              <a:rPr lang="ko-KR" altLang="en-US" sz="2400" dirty="0" smtClean="0"/>
              <a:t> 나가서 공헌하고 벌어온 돈으로 </a:t>
            </a:r>
            <a:r>
              <a:rPr lang="ko-KR" altLang="en-US" sz="2400" dirty="0" err="1" smtClean="0"/>
              <a:t>레벨업</a:t>
            </a:r>
            <a:r>
              <a:rPr lang="ko-KR" altLang="en-US" sz="2400" dirty="0" smtClean="0"/>
              <a:t> 하거나 기능 학습을 수행하게 된다</a:t>
            </a:r>
            <a:r>
              <a:rPr lang="en-US" altLang="ko-KR" sz="2400" dirty="0" smtClean="0"/>
              <a:t>.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endParaRPr lang="en-US" altLang="ko-KR" sz="2400" dirty="0"/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endParaRPr lang="ko-KR" altLang="en-US" sz="2400" dirty="0"/>
          </a:p>
        </p:txBody>
      </p:sp>
      <p:sp>
        <p:nvSpPr>
          <p:cNvPr id="39" name="Google Shape;248;p7"/>
          <p:cNvSpPr txBox="1">
            <a:spLocks/>
          </p:cNvSpPr>
          <p:nvPr/>
        </p:nvSpPr>
        <p:spPr>
          <a:xfrm>
            <a:off x="482600" y="293107"/>
            <a:ext cx="7823200" cy="57049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2400" b="1" dirty="0" smtClean="0"/>
              <a:t>1-1. </a:t>
            </a:r>
            <a:r>
              <a:rPr lang="ko-KR" altLang="en-US" sz="2400" b="1" dirty="0" smtClean="0"/>
              <a:t>플레이 화면 </a:t>
            </a:r>
            <a:r>
              <a:rPr lang="en-US" altLang="ko-KR" sz="2400" b="1" dirty="0" smtClean="0"/>
              <a:t>&gt; </a:t>
            </a:r>
            <a:r>
              <a:rPr lang="ko-KR" altLang="en-US" sz="2400" b="1" dirty="0" smtClean="0"/>
              <a:t>사회 공헌</a:t>
            </a:r>
            <a:endParaRPr lang="ko-KR" altLang="en-US" sz="2400" b="1" dirty="0"/>
          </a:p>
        </p:txBody>
      </p:sp>
      <p:sp>
        <p:nvSpPr>
          <p:cNvPr id="3" name="직사각형 2"/>
          <p:cNvSpPr/>
          <p:nvPr/>
        </p:nvSpPr>
        <p:spPr>
          <a:xfrm>
            <a:off x="482600" y="2794000"/>
            <a:ext cx="3505200" cy="28321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6567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248;p7"/>
          <p:cNvSpPr txBox="1">
            <a:spLocks/>
          </p:cNvSpPr>
          <p:nvPr/>
        </p:nvSpPr>
        <p:spPr>
          <a:xfrm>
            <a:off x="482600" y="293107"/>
            <a:ext cx="7823200" cy="57049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2400" b="1" dirty="0" smtClean="0"/>
              <a:t>1-1. </a:t>
            </a:r>
            <a:r>
              <a:rPr lang="ko-KR" altLang="en-US" sz="2400" b="1" dirty="0" smtClean="0"/>
              <a:t>플레이 화면 </a:t>
            </a:r>
            <a:r>
              <a:rPr lang="en-US" altLang="ko-KR" sz="2400" b="1" dirty="0" smtClean="0"/>
              <a:t>&gt; </a:t>
            </a:r>
            <a:r>
              <a:rPr lang="ko-KR" altLang="en-US" sz="2400" b="1" dirty="0" smtClean="0"/>
              <a:t>사회 공헌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관련 데이터</a:t>
            </a:r>
            <a:r>
              <a:rPr lang="en-US" altLang="ko-KR" sz="2400" b="1" dirty="0" smtClean="0"/>
              <a:t>)</a:t>
            </a:r>
            <a:endParaRPr lang="ko-KR" altLang="en-US" sz="2400" b="1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075257"/>
              </p:ext>
            </p:extLst>
          </p:nvPr>
        </p:nvGraphicFramePr>
        <p:xfrm>
          <a:off x="482600" y="1193800"/>
          <a:ext cx="5003800" cy="2924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2266"/>
                <a:gridCol w="2436854"/>
                <a:gridCol w="1094680"/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WorkingInfo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key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_text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AND_MAKER_WORKING_NAME_1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도시 환경 미화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AND_MAKER_WORKING_NAME_2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출장 설거지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AND_MAKER_WORKING_NAME_3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야간 경비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AND_MAKER_WORKING_NAME_4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책 읽어주기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AND_MAKER_WORKING_NAME_5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-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AND_MAKER_WORKING_NAME_6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-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AND_MAKER_WORKING_NAME_7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-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AND_MAKER_WORKING_NAME_8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-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AND_MAKER_WORKING_NAME_9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-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AND_MAKER_WORKING_NAME_10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-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AND_MAKER_WORKING_NAME_11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-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AND_MAKER_WORKING_NAME_12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-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846959"/>
              </p:ext>
            </p:extLst>
          </p:nvPr>
        </p:nvGraphicFramePr>
        <p:xfrm>
          <a:off x="482600" y="4373852"/>
          <a:ext cx="10515599" cy="20904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82035"/>
                <a:gridCol w="1687982"/>
                <a:gridCol w="1068176"/>
                <a:gridCol w="1068176"/>
                <a:gridCol w="1068176"/>
                <a:gridCol w="1202687"/>
                <a:gridCol w="1012789"/>
                <a:gridCol w="1012789"/>
                <a:gridCol w="1012789"/>
              </a:tblGrid>
              <a:tr h="1742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effectLst/>
                        </a:rPr>
                        <a:t>WorkingArgumentInfo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4204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id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_activemoney</a:t>
                      </a:r>
                      <a:r>
                        <a:rPr lang="ko-KR" altLang="en-US" sz="900" u="none" strike="noStrike">
                          <a:effectLst/>
                        </a:rPr>
                        <a:t>공식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 dirty="0">
                          <a:effectLst/>
                        </a:rPr>
                        <a:t>arg1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arg2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arg3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_rewardmoney</a:t>
                      </a:r>
                      <a:r>
                        <a:rPr lang="ko-KR" altLang="en-US" sz="900" u="none" strike="noStrike">
                          <a:effectLst/>
                        </a:rPr>
                        <a:t>공식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arg4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arg5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rewardinterval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420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arg1^(level</a:t>
                      </a:r>
                      <a:r>
                        <a:rPr lang="ko-KR" altLang="en-US" sz="900" u="none" strike="noStrike">
                          <a:effectLst/>
                        </a:rPr>
                        <a:t>값</a:t>
                      </a:r>
                      <a:r>
                        <a:rPr lang="en-US" altLang="ko-KR" sz="900" u="none" strike="noStrike">
                          <a:effectLst/>
                        </a:rPr>
                        <a:t>-1)*</a:t>
                      </a:r>
                      <a:r>
                        <a:rPr lang="en-US" sz="900" u="none" strike="noStrike">
                          <a:effectLst/>
                        </a:rPr>
                        <a:t>arg2+arg3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1.05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(level</a:t>
                      </a:r>
                      <a:r>
                        <a:rPr lang="ko-KR" altLang="en-US" sz="900" u="none" strike="noStrike">
                          <a:effectLst/>
                        </a:rPr>
                        <a:t>값*</a:t>
                      </a:r>
                      <a:r>
                        <a:rPr lang="en-US" sz="900" u="none" strike="noStrike">
                          <a:effectLst/>
                        </a:rPr>
                        <a:t>arg4)+arg5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420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arg1^(level</a:t>
                      </a:r>
                      <a:r>
                        <a:rPr lang="ko-KR" altLang="en-US" sz="900" u="none" strike="noStrike">
                          <a:effectLst/>
                        </a:rPr>
                        <a:t>값</a:t>
                      </a:r>
                      <a:r>
                        <a:rPr lang="en-US" altLang="ko-KR" sz="900" u="none" strike="noStrike">
                          <a:effectLst/>
                        </a:rPr>
                        <a:t>-1)*</a:t>
                      </a:r>
                      <a:r>
                        <a:rPr lang="en-US" sz="900" u="none" strike="noStrike">
                          <a:effectLst/>
                        </a:rPr>
                        <a:t>arg2+arg3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1.05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(level</a:t>
                      </a:r>
                      <a:r>
                        <a:rPr lang="ko-KR" altLang="en-US" sz="900" u="none" strike="noStrike">
                          <a:effectLst/>
                        </a:rPr>
                        <a:t>값*</a:t>
                      </a:r>
                      <a:r>
                        <a:rPr lang="en-US" sz="900" u="none" strike="noStrike">
                          <a:effectLst/>
                        </a:rPr>
                        <a:t>arg4)+arg5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420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arg1^(level</a:t>
                      </a:r>
                      <a:r>
                        <a:rPr lang="ko-KR" altLang="en-US" sz="900" u="none" strike="noStrike">
                          <a:effectLst/>
                        </a:rPr>
                        <a:t>값</a:t>
                      </a:r>
                      <a:r>
                        <a:rPr lang="en-US" altLang="ko-KR" sz="900" u="none" strike="noStrike">
                          <a:effectLst/>
                        </a:rPr>
                        <a:t>-1)*</a:t>
                      </a:r>
                      <a:r>
                        <a:rPr lang="en-US" sz="900" u="none" strike="noStrike">
                          <a:effectLst/>
                        </a:rPr>
                        <a:t>arg2+arg3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1.05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(level</a:t>
                      </a:r>
                      <a:r>
                        <a:rPr lang="ko-KR" altLang="en-US" sz="900" u="none" strike="noStrike">
                          <a:effectLst/>
                        </a:rPr>
                        <a:t>값*</a:t>
                      </a:r>
                      <a:r>
                        <a:rPr lang="en-US" sz="900" u="none" strike="noStrike">
                          <a:effectLst/>
                        </a:rPr>
                        <a:t>arg4)+arg5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420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arg1^(level</a:t>
                      </a:r>
                      <a:r>
                        <a:rPr lang="ko-KR" altLang="en-US" sz="900" u="none" strike="noStrike">
                          <a:effectLst/>
                        </a:rPr>
                        <a:t>값</a:t>
                      </a:r>
                      <a:r>
                        <a:rPr lang="en-US" altLang="ko-KR" sz="900" u="none" strike="noStrike">
                          <a:effectLst/>
                        </a:rPr>
                        <a:t>-1)*</a:t>
                      </a:r>
                      <a:r>
                        <a:rPr lang="en-US" sz="900" u="none" strike="noStrike">
                          <a:effectLst/>
                        </a:rPr>
                        <a:t>arg2+arg3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1.05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(level</a:t>
                      </a:r>
                      <a:r>
                        <a:rPr lang="ko-KR" altLang="en-US" sz="900" u="none" strike="noStrike">
                          <a:effectLst/>
                        </a:rPr>
                        <a:t>값*</a:t>
                      </a:r>
                      <a:r>
                        <a:rPr lang="en-US" sz="900" u="none" strike="noStrike">
                          <a:effectLst/>
                        </a:rPr>
                        <a:t>arg4)+arg5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420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arg1^(level</a:t>
                      </a:r>
                      <a:r>
                        <a:rPr lang="ko-KR" altLang="en-US" sz="900" u="none" strike="noStrike">
                          <a:effectLst/>
                        </a:rPr>
                        <a:t>값</a:t>
                      </a:r>
                      <a:r>
                        <a:rPr lang="en-US" altLang="ko-KR" sz="900" u="none" strike="noStrike">
                          <a:effectLst/>
                        </a:rPr>
                        <a:t>-1)*</a:t>
                      </a:r>
                      <a:r>
                        <a:rPr lang="en-US" sz="900" u="none" strike="noStrike">
                          <a:effectLst/>
                        </a:rPr>
                        <a:t>arg2+arg3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1.05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(level</a:t>
                      </a:r>
                      <a:r>
                        <a:rPr lang="ko-KR" altLang="en-US" sz="900" u="none" strike="noStrike">
                          <a:effectLst/>
                        </a:rPr>
                        <a:t>값*</a:t>
                      </a:r>
                      <a:r>
                        <a:rPr lang="en-US" sz="900" u="none" strike="noStrike">
                          <a:effectLst/>
                        </a:rPr>
                        <a:t>arg4)+arg5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420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arg1^(level</a:t>
                      </a:r>
                      <a:r>
                        <a:rPr lang="ko-KR" altLang="en-US" sz="900" u="none" strike="noStrike">
                          <a:effectLst/>
                        </a:rPr>
                        <a:t>값</a:t>
                      </a:r>
                      <a:r>
                        <a:rPr lang="en-US" altLang="ko-KR" sz="900" u="none" strike="noStrike">
                          <a:effectLst/>
                        </a:rPr>
                        <a:t>-1)*</a:t>
                      </a:r>
                      <a:r>
                        <a:rPr lang="en-US" sz="900" u="none" strike="noStrike">
                          <a:effectLst/>
                        </a:rPr>
                        <a:t>arg2+arg3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1.05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(level</a:t>
                      </a:r>
                      <a:r>
                        <a:rPr lang="ko-KR" altLang="en-US" sz="900" u="none" strike="noStrike">
                          <a:effectLst/>
                        </a:rPr>
                        <a:t>값*</a:t>
                      </a:r>
                      <a:r>
                        <a:rPr lang="en-US" sz="900" u="none" strike="noStrike">
                          <a:effectLst/>
                        </a:rPr>
                        <a:t>arg4)+arg5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420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arg1^(level</a:t>
                      </a:r>
                      <a:r>
                        <a:rPr lang="ko-KR" altLang="en-US" sz="900" u="none" strike="noStrike">
                          <a:effectLst/>
                        </a:rPr>
                        <a:t>값</a:t>
                      </a:r>
                      <a:r>
                        <a:rPr lang="en-US" altLang="ko-KR" sz="900" u="none" strike="noStrike">
                          <a:effectLst/>
                        </a:rPr>
                        <a:t>-1)*</a:t>
                      </a:r>
                      <a:r>
                        <a:rPr lang="en-US" sz="900" u="none" strike="noStrike">
                          <a:effectLst/>
                        </a:rPr>
                        <a:t>arg2+arg3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1.05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(level</a:t>
                      </a:r>
                      <a:r>
                        <a:rPr lang="ko-KR" altLang="en-US" sz="900" u="none" strike="noStrike">
                          <a:effectLst/>
                        </a:rPr>
                        <a:t>값*</a:t>
                      </a:r>
                      <a:r>
                        <a:rPr lang="en-US" sz="900" u="none" strike="noStrike">
                          <a:effectLst/>
                        </a:rPr>
                        <a:t>arg4)+arg5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420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arg1^(level</a:t>
                      </a:r>
                      <a:r>
                        <a:rPr lang="ko-KR" altLang="en-US" sz="900" u="none" strike="noStrike">
                          <a:effectLst/>
                        </a:rPr>
                        <a:t>값</a:t>
                      </a:r>
                      <a:r>
                        <a:rPr lang="en-US" altLang="ko-KR" sz="900" u="none" strike="noStrike">
                          <a:effectLst/>
                        </a:rPr>
                        <a:t>-1)*</a:t>
                      </a:r>
                      <a:r>
                        <a:rPr lang="en-US" sz="900" u="none" strike="noStrike">
                          <a:effectLst/>
                        </a:rPr>
                        <a:t>arg2+arg3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1.05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(level</a:t>
                      </a:r>
                      <a:r>
                        <a:rPr lang="ko-KR" altLang="en-US" sz="900" u="none" strike="noStrike">
                          <a:effectLst/>
                        </a:rPr>
                        <a:t>값*</a:t>
                      </a:r>
                      <a:r>
                        <a:rPr lang="en-US" sz="900" u="none" strike="noStrike">
                          <a:effectLst/>
                        </a:rPr>
                        <a:t>arg4)+arg5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420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arg1^(level</a:t>
                      </a:r>
                      <a:r>
                        <a:rPr lang="ko-KR" altLang="en-US" sz="900" u="none" strike="noStrike">
                          <a:effectLst/>
                        </a:rPr>
                        <a:t>값</a:t>
                      </a:r>
                      <a:r>
                        <a:rPr lang="en-US" altLang="ko-KR" sz="900" u="none" strike="noStrike">
                          <a:effectLst/>
                        </a:rPr>
                        <a:t>-1)*</a:t>
                      </a:r>
                      <a:r>
                        <a:rPr lang="en-US" sz="900" u="none" strike="noStrike">
                          <a:effectLst/>
                        </a:rPr>
                        <a:t>arg2+arg3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1.05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(level</a:t>
                      </a:r>
                      <a:r>
                        <a:rPr lang="ko-KR" altLang="en-US" sz="900" u="none" strike="noStrike">
                          <a:effectLst/>
                        </a:rPr>
                        <a:t>값*</a:t>
                      </a:r>
                      <a:r>
                        <a:rPr lang="en-US" sz="900" u="none" strike="noStrike">
                          <a:effectLst/>
                        </a:rPr>
                        <a:t>arg4)+arg5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420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arg1^(level</a:t>
                      </a:r>
                      <a:r>
                        <a:rPr lang="ko-KR" altLang="en-US" sz="900" u="none" strike="noStrike">
                          <a:effectLst/>
                        </a:rPr>
                        <a:t>값</a:t>
                      </a:r>
                      <a:r>
                        <a:rPr lang="en-US" altLang="ko-KR" sz="900" u="none" strike="noStrike">
                          <a:effectLst/>
                        </a:rPr>
                        <a:t>-1)*</a:t>
                      </a:r>
                      <a:r>
                        <a:rPr lang="en-US" sz="900" u="none" strike="noStrike">
                          <a:effectLst/>
                        </a:rPr>
                        <a:t>arg2+arg3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1.05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(level</a:t>
                      </a:r>
                      <a:r>
                        <a:rPr lang="ko-KR" altLang="en-US" sz="900" u="none" strike="noStrike">
                          <a:effectLst/>
                        </a:rPr>
                        <a:t>값*</a:t>
                      </a:r>
                      <a:r>
                        <a:rPr lang="en-US" sz="900" u="none" strike="noStrike">
                          <a:effectLst/>
                        </a:rPr>
                        <a:t>arg4)+arg5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6842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396427" y="2046690"/>
            <a:ext cx="11399146" cy="1509310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524000" y="2239963"/>
            <a:ext cx="9144000" cy="1189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1. </a:t>
            </a:r>
            <a:r>
              <a:rPr lang="ko-KR" altLang="en-US" sz="4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게임 소개</a:t>
            </a:r>
            <a:endParaRPr lang="ko-KR" altLang="en-US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56065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248;p7"/>
          <p:cNvSpPr txBox="1">
            <a:spLocks/>
          </p:cNvSpPr>
          <p:nvPr/>
        </p:nvSpPr>
        <p:spPr>
          <a:xfrm>
            <a:off x="4546236" y="1097281"/>
            <a:ext cx="7388590" cy="547200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 smtClean="0"/>
              <a:t>사회 공헌에서 돈을 벌고 학습에서는 돈을 쓴다</a:t>
            </a:r>
            <a:r>
              <a:rPr lang="en-US" altLang="ko-KR" sz="2400" dirty="0" smtClean="0"/>
              <a:t>.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 smtClean="0"/>
              <a:t>돈을 써서 학습을 눌러두면 </a:t>
            </a:r>
            <a:r>
              <a:rPr lang="ko-KR" altLang="en-US" sz="2400" dirty="0" err="1" smtClean="0"/>
              <a:t>큐잉이</a:t>
            </a:r>
            <a:r>
              <a:rPr lang="ko-KR" altLang="en-US" sz="2400" dirty="0" smtClean="0"/>
              <a:t> 최대 </a:t>
            </a:r>
            <a:r>
              <a:rPr lang="en-US" altLang="ko-KR" sz="2400" dirty="0" smtClean="0"/>
              <a:t>3</a:t>
            </a:r>
            <a:r>
              <a:rPr lang="ko-KR" altLang="en-US" sz="2400" dirty="0" smtClean="0"/>
              <a:t>회까지 쌓인다</a:t>
            </a:r>
            <a:r>
              <a:rPr lang="en-US" altLang="ko-KR" sz="2400" dirty="0" smtClean="0"/>
              <a:t>.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 smtClean="0"/>
              <a:t>해당 시간 동안 방치해 두면 </a:t>
            </a:r>
            <a:r>
              <a:rPr lang="ko-KR" altLang="en-US" sz="2400" dirty="0" err="1" smtClean="0"/>
              <a:t>스테이터스</a:t>
            </a:r>
            <a:r>
              <a:rPr lang="ko-KR" altLang="en-US" sz="2400" dirty="0" smtClean="0"/>
              <a:t> 결과가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반영된다</a:t>
            </a:r>
            <a:r>
              <a:rPr lang="en-US" altLang="ko-KR" sz="2400" dirty="0" smtClean="0"/>
              <a:t>.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endParaRPr lang="en-US" altLang="ko-KR" sz="2400" dirty="0" smtClean="0"/>
          </a:p>
        </p:txBody>
      </p:sp>
      <p:sp>
        <p:nvSpPr>
          <p:cNvPr id="39" name="Google Shape;248;p7"/>
          <p:cNvSpPr txBox="1">
            <a:spLocks/>
          </p:cNvSpPr>
          <p:nvPr/>
        </p:nvSpPr>
        <p:spPr>
          <a:xfrm>
            <a:off x="482600" y="293107"/>
            <a:ext cx="7823200" cy="57049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2400" b="1" dirty="0" smtClean="0"/>
              <a:t>1-2. </a:t>
            </a:r>
            <a:r>
              <a:rPr lang="ko-KR" altLang="en-US" sz="2400" b="1" dirty="0" smtClean="0"/>
              <a:t>플레이 화면 </a:t>
            </a:r>
            <a:r>
              <a:rPr lang="en-US" altLang="ko-KR" sz="2400" b="1" dirty="0" smtClean="0"/>
              <a:t>&gt; </a:t>
            </a:r>
            <a:r>
              <a:rPr lang="ko-KR" altLang="en-US" sz="2400" b="1" dirty="0" smtClean="0"/>
              <a:t>기능 학습</a:t>
            </a:r>
            <a:endParaRPr lang="ko-KR" altLang="en-US" sz="2400" b="1" dirty="0"/>
          </a:p>
        </p:txBody>
      </p:sp>
      <p:grpSp>
        <p:nvGrpSpPr>
          <p:cNvPr id="5" name="그룹 4"/>
          <p:cNvGrpSpPr/>
          <p:nvPr/>
        </p:nvGrpSpPr>
        <p:grpSpPr>
          <a:xfrm>
            <a:off x="4386394" y="2848494"/>
            <a:ext cx="4112446" cy="3444045"/>
            <a:chOff x="4193354" y="2848494"/>
            <a:chExt cx="4112446" cy="3444045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4389481" y="2995669"/>
              <a:ext cx="3916319" cy="74570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ysClr val="windowText" lastClr="000000"/>
                  </a:solidFill>
                </a:rPr>
                <a:t>인간 사회 비디오 감상</a:t>
              </a:r>
              <a:endParaRPr lang="en-US" altLang="ko-KR" sz="1200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lang="ko-KR" alt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531295" y="3441761"/>
              <a:ext cx="1520031" cy="18472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524152" y="3422411"/>
              <a:ext cx="1828800" cy="2085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00:30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4389481" y="3846760"/>
              <a:ext cx="3916319" cy="74570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ysClr val="windowText" lastClr="000000"/>
                  </a:solidFill>
                </a:rPr>
                <a:t>독서</a:t>
              </a:r>
              <a:endParaRPr lang="en-US" altLang="ko-KR" sz="1200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lang="en-US" altLang="ko-KR" sz="1200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4389480" y="5546837"/>
              <a:ext cx="3916319" cy="745702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ysClr val="windowText" lastClr="000000"/>
                  </a:solidFill>
                </a:rPr>
                <a:t>인간 친구 사귀기</a:t>
              </a:r>
              <a:endParaRPr lang="en-US" altLang="ko-KR" sz="1200" dirty="0" smtClean="0">
                <a:solidFill>
                  <a:sysClr val="windowText" lastClr="000000"/>
                </a:solidFill>
              </a:endParaRPr>
            </a:p>
            <a:p>
              <a:endParaRPr lang="en-US" altLang="ko-KR" sz="1200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389481" y="4697166"/>
              <a:ext cx="3916319" cy="74570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ysClr val="windowText" lastClr="000000"/>
                  </a:solidFill>
                </a:rPr>
                <a:t>단체 생활 체험 </a:t>
              </a:r>
              <a:endParaRPr lang="en-US" altLang="ko-KR" sz="1200" dirty="0" smtClean="0">
                <a:solidFill>
                  <a:sysClr val="windowText" lastClr="000000"/>
                </a:solidFill>
              </a:endParaRPr>
            </a:p>
            <a:p>
              <a:endParaRPr lang="en-US" altLang="ko-KR" sz="1200" dirty="0" smtClean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6637116" y="3245647"/>
              <a:ext cx="352425" cy="352425"/>
              <a:chOff x="7179625" y="2987083"/>
              <a:chExt cx="352425" cy="352425"/>
            </a:xfrm>
          </p:grpSpPr>
          <p:sp>
            <p:nvSpPr>
              <p:cNvPr id="13" name="타원 12"/>
              <p:cNvSpPr/>
              <p:nvPr/>
            </p:nvSpPr>
            <p:spPr>
              <a:xfrm>
                <a:off x="7179625" y="2987083"/>
                <a:ext cx="352425" cy="3524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2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299" b="97922" l="656" r="98361">
                            <a14:foregroundMark x1="40656" y1="18961" x2="46557" y2="31429"/>
                            <a14:foregroundMark x1="53115" y1="23117" x2="61967" y2="30909"/>
                            <a14:foregroundMark x1="40328" y1="13766" x2="21311" y2="34026"/>
                            <a14:foregroundMark x1="26230" y1="43117" x2="60328" y2="36364"/>
                            <a14:foregroundMark x1="25246" y1="37922" x2="25246" y2="4831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232168" y="3023350"/>
                <a:ext cx="247337" cy="312212"/>
              </a:xfrm>
              <a:prstGeom prst="rect">
                <a:avLst/>
              </a:prstGeom>
            </p:spPr>
          </p:pic>
        </p:grpSp>
        <p:sp>
          <p:nvSpPr>
            <p:cNvPr id="15" name="직사각형 14"/>
            <p:cNvSpPr/>
            <p:nvPr/>
          </p:nvSpPr>
          <p:spPr>
            <a:xfrm>
              <a:off x="4531295" y="4248229"/>
              <a:ext cx="1828800" cy="2085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300 B 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필요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7111698" y="4894082"/>
              <a:ext cx="352425" cy="352425"/>
              <a:chOff x="7016259" y="1872234"/>
              <a:chExt cx="352425" cy="352425"/>
            </a:xfrm>
          </p:grpSpPr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4">
                <a:grayscl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632" b="92105" l="1299" r="88312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035893" y="1896447"/>
                <a:ext cx="315672" cy="311572"/>
              </a:xfrm>
              <a:prstGeom prst="rect">
                <a:avLst/>
              </a:prstGeom>
            </p:spPr>
          </p:pic>
          <p:sp>
            <p:nvSpPr>
              <p:cNvPr id="18" name="타원 17"/>
              <p:cNvSpPr/>
              <p:nvPr/>
            </p:nvSpPr>
            <p:spPr>
              <a:xfrm>
                <a:off x="7016259" y="1872234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7111698" y="3249708"/>
              <a:ext cx="352425" cy="352425"/>
              <a:chOff x="6296898" y="2401662"/>
              <a:chExt cx="352425" cy="352425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6">
                <a:grayscl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3846" b="93590" l="4348" r="98551">
                            <a14:foregroundMark x1="50725" y1="23077" x2="66667" y2="3846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316342" y="2420724"/>
                <a:ext cx="282874" cy="319771"/>
              </a:xfrm>
              <a:prstGeom prst="rect">
                <a:avLst/>
              </a:prstGeom>
            </p:spPr>
          </p:pic>
          <p:sp>
            <p:nvSpPr>
              <p:cNvPr id="21" name="타원 20"/>
              <p:cNvSpPr/>
              <p:nvPr/>
            </p:nvSpPr>
            <p:spPr>
              <a:xfrm>
                <a:off x="6296898" y="2401662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6637116" y="4097106"/>
              <a:ext cx="352425" cy="352425"/>
              <a:chOff x="6859680" y="2350600"/>
              <a:chExt cx="352425" cy="352425"/>
            </a:xfrm>
          </p:grpSpPr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8">
                <a:grayscl/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>
                            <a14:foregroundMark x1="41026" y1="67857" x2="47436" y2="69048"/>
                            <a14:foregroundMark x1="41026" y1="82143" x2="53846" y2="82143"/>
                            <a14:foregroundMark x1="39744" y1="84524" x2="52564" y2="8809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869033" y="2355363"/>
                <a:ext cx="319771" cy="344369"/>
              </a:xfrm>
              <a:prstGeom prst="rect">
                <a:avLst/>
              </a:prstGeom>
            </p:spPr>
          </p:pic>
          <p:sp>
            <p:nvSpPr>
              <p:cNvPr id="24" name="타원 23"/>
              <p:cNvSpPr/>
              <p:nvPr/>
            </p:nvSpPr>
            <p:spPr>
              <a:xfrm>
                <a:off x="6859680" y="2350600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7111698" y="4097106"/>
              <a:ext cx="352425" cy="370801"/>
              <a:chOff x="6457779" y="2901044"/>
              <a:chExt cx="352425" cy="370801"/>
            </a:xfrm>
          </p:grpSpPr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10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3488" b="89535" l="1282" r="89744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481346" y="2919277"/>
                <a:ext cx="319771" cy="352568"/>
              </a:xfrm>
              <a:prstGeom prst="rect">
                <a:avLst/>
              </a:prstGeom>
            </p:spPr>
          </p:pic>
          <p:sp>
            <p:nvSpPr>
              <p:cNvPr id="27" name="타원 26"/>
              <p:cNvSpPr/>
              <p:nvPr/>
            </p:nvSpPr>
            <p:spPr>
              <a:xfrm>
                <a:off x="6457779" y="2901044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6637116" y="4906658"/>
              <a:ext cx="352425" cy="352425"/>
              <a:chOff x="7045659" y="2847137"/>
              <a:chExt cx="352425" cy="352425"/>
            </a:xfrm>
          </p:grpSpPr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12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9091" b="97403" l="989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095863" y="2904152"/>
                <a:ext cx="252016" cy="213244"/>
              </a:xfrm>
              <a:prstGeom prst="rect">
                <a:avLst/>
              </a:prstGeom>
            </p:spPr>
          </p:pic>
          <p:sp>
            <p:nvSpPr>
              <p:cNvPr id="30" name="타원 29"/>
              <p:cNvSpPr/>
              <p:nvPr/>
            </p:nvSpPr>
            <p:spPr>
              <a:xfrm>
                <a:off x="7045659" y="2847137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4531295" y="5129797"/>
              <a:ext cx="1828800" cy="2085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500 C </a:t>
              </a:r>
              <a:r>
                <a:rPr lang="ko-KR" altLang="en-US" sz="1050" dirty="0">
                  <a:solidFill>
                    <a:schemeClr val="tx1"/>
                  </a:solidFill>
                </a:rPr>
                <a:t>필요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518839" y="5976303"/>
              <a:ext cx="1828800" cy="2085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500 D 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필요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3" name="아래쪽 화살표 32"/>
            <p:cNvSpPr/>
            <p:nvPr/>
          </p:nvSpPr>
          <p:spPr>
            <a:xfrm rot="10800000">
              <a:off x="7387220" y="3175830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아래쪽 화살표 33"/>
            <p:cNvSpPr/>
            <p:nvPr/>
          </p:nvSpPr>
          <p:spPr>
            <a:xfrm rot="10800000">
              <a:off x="6871269" y="3175830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아래쪽 화살표 34"/>
            <p:cNvSpPr/>
            <p:nvPr/>
          </p:nvSpPr>
          <p:spPr>
            <a:xfrm rot="10800000">
              <a:off x="7387220" y="4009878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아래쪽 화살표 35"/>
            <p:cNvSpPr/>
            <p:nvPr/>
          </p:nvSpPr>
          <p:spPr>
            <a:xfrm rot="10800000">
              <a:off x="6871269" y="4009878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아래쪽 화살표 37"/>
            <p:cNvSpPr/>
            <p:nvPr/>
          </p:nvSpPr>
          <p:spPr>
            <a:xfrm rot="10800000">
              <a:off x="7387220" y="4821950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아래쪽 화살표 39"/>
            <p:cNvSpPr/>
            <p:nvPr/>
          </p:nvSpPr>
          <p:spPr>
            <a:xfrm rot="10800000">
              <a:off x="6871269" y="4821950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7600760" y="4099665"/>
              <a:ext cx="352425" cy="352425"/>
              <a:chOff x="7045659" y="2847137"/>
              <a:chExt cx="352425" cy="352425"/>
            </a:xfrm>
          </p:grpSpPr>
          <p:pic>
            <p:nvPicPr>
              <p:cNvPr id="42" name="그림 41"/>
              <p:cNvPicPr>
                <a:picLocks noChangeAspect="1"/>
              </p:cNvPicPr>
              <p:nvPr/>
            </p:nvPicPr>
            <p:blipFill>
              <a:blip r:embed="rId12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9091" b="97403" l="989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095863" y="2904152"/>
                <a:ext cx="252016" cy="213244"/>
              </a:xfrm>
              <a:prstGeom prst="rect">
                <a:avLst/>
              </a:prstGeom>
            </p:spPr>
          </p:pic>
          <p:sp>
            <p:nvSpPr>
              <p:cNvPr id="43" name="타원 42"/>
              <p:cNvSpPr/>
              <p:nvPr/>
            </p:nvSpPr>
            <p:spPr>
              <a:xfrm>
                <a:off x="7045659" y="2847137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" name="아래쪽 화살표 43"/>
            <p:cNvSpPr/>
            <p:nvPr/>
          </p:nvSpPr>
          <p:spPr>
            <a:xfrm>
              <a:off x="7859115" y="4009878"/>
              <a:ext cx="153805" cy="192690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7599949" y="3253817"/>
              <a:ext cx="352425" cy="352425"/>
              <a:chOff x="6859680" y="2350600"/>
              <a:chExt cx="352425" cy="352425"/>
            </a:xfrm>
          </p:grpSpPr>
          <p:pic>
            <p:nvPicPr>
              <p:cNvPr id="46" name="그림 45"/>
              <p:cNvPicPr>
                <a:picLocks noChangeAspect="1"/>
              </p:cNvPicPr>
              <p:nvPr/>
            </p:nvPicPr>
            <p:blipFill>
              <a:blip r:embed="rId8">
                <a:grayscl/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>
                            <a14:foregroundMark x1="41026" y1="67857" x2="47436" y2="69048"/>
                            <a14:foregroundMark x1="41026" y1="82143" x2="53846" y2="82143"/>
                            <a14:foregroundMark x1="39744" y1="84524" x2="52564" y2="8809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869033" y="2355363"/>
                <a:ext cx="319771" cy="344369"/>
              </a:xfrm>
              <a:prstGeom prst="rect">
                <a:avLst/>
              </a:prstGeom>
            </p:spPr>
          </p:pic>
          <p:sp>
            <p:nvSpPr>
              <p:cNvPr id="47" name="타원 46"/>
              <p:cNvSpPr/>
              <p:nvPr/>
            </p:nvSpPr>
            <p:spPr>
              <a:xfrm>
                <a:off x="6859680" y="2350600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8" name="아래쪽 화살표 47"/>
            <p:cNvSpPr/>
            <p:nvPr/>
          </p:nvSpPr>
          <p:spPr>
            <a:xfrm>
              <a:off x="7856594" y="3185569"/>
              <a:ext cx="153805" cy="192690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7602430" y="4884616"/>
              <a:ext cx="352425" cy="370801"/>
              <a:chOff x="6457779" y="2901044"/>
              <a:chExt cx="352425" cy="370801"/>
            </a:xfrm>
          </p:grpSpPr>
          <p:pic>
            <p:nvPicPr>
              <p:cNvPr id="50" name="그림 49"/>
              <p:cNvPicPr>
                <a:picLocks noChangeAspect="1"/>
              </p:cNvPicPr>
              <p:nvPr/>
            </p:nvPicPr>
            <p:blipFill>
              <a:blip r:embed="rId10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3488" b="89535" l="1282" r="89744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481346" y="2919277"/>
                <a:ext cx="319771" cy="352568"/>
              </a:xfrm>
              <a:prstGeom prst="rect">
                <a:avLst/>
              </a:prstGeom>
            </p:spPr>
          </p:pic>
          <p:sp>
            <p:nvSpPr>
              <p:cNvPr id="51" name="타원 50"/>
              <p:cNvSpPr/>
              <p:nvPr/>
            </p:nvSpPr>
            <p:spPr>
              <a:xfrm>
                <a:off x="6457779" y="2901044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2" name="아래쪽 화살표 51"/>
            <p:cNvSpPr/>
            <p:nvPr/>
          </p:nvSpPr>
          <p:spPr>
            <a:xfrm>
              <a:off x="7856594" y="4821949"/>
              <a:ext cx="153805" cy="192690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/>
            <p:cNvSpPr/>
            <p:nvPr/>
          </p:nvSpPr>
          <p:spPr>
            <a:xfrm>
              <a:off x="4224600" y="2848494"/>
              <a:ext cx="340162" cy="34016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 smtClean="0">
                  <a:solidFill>
                    <a:sysClr val="windowText" lastClr="000000"/>
                  </a:solidFill>
                </a:rPr>
                <a:t>1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4219399" y="4546745"/>
              <a:ext cx="340162" cy="34016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 smtClean="0">
                  <a:solidFill>
                    <a:sysClr val="windowText" lastClr="000000"/>
                  </a:solidFill>
                </a:rPr>
                <a:t>2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타원 54"/>
            <p:cNvSpPr/>
            <p:nvPr/>
          </p:nvSpPr>
          <p:spPr>
            <a:xfrm>
              <a:off x="4221963" y="3728156"/>
              <a:ext cx="340162" cy="34016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 smtClean="0">
                  <a:solidFill>
                    <a:sysClr val="windowText" lastClr="000000"/>
                  </a:solidFill>
                </a:rPr>
                <a:t>3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타원 55"/>
            <p:cNvSpPr/>
            <p:nvPr/>
          </p:nvSpPr>
          <p:spPr>
            <a:xfrm>
              <a:off x="4193354" y="5394530"/>
              <a:ext cx="340162" cy="34016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>
              <a:off x="7111698" y="5756346"/>
              <a:ext cx="352425" cy="352425"/>
              <a:chOff x="7016259" y="1872234"/>
              <a:chExt cx="352425" cy="352425"/>
            </a:xfrm>
          </p:grpSpPr>
          <p:pic>
            <p:nvPicPr>
              <p:cNvPr id="58" name="그림 57"/>
              <p:cNvPicPr>
                <a:picLocks noChangeAspect="1"/>
              </p:cNvPicPr>
              <p:nvPr/>
            </p:nvPicPr>
            <p:blipFill>
              <a:blip r:embed="rId4">
                <a:grayscl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632" b="92105" l="1299" r="88312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035893" y="1896447"/>
                <a:ext cx="315672" cy="311572"/>
              </a:xfrm>
              <a:prstGeom prst="rect">
                <a:avLst/>
              </a:prstGeom>
            </p:spPr>
          </p:pic>
          <p:sp>
            <p:nvSpPr>
              <p:cNvPr id="59" name="타원 58"/>
              <p:cNvSpPr/>
              <p:nvPr/>
            </p:nvSpPr>
            <p:spPr>
              <a:xfrm>
                <a:off x="7016259" y="1872234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>
              <a:off x="6637116" y="5768922"/>
              <a:ext cx="352425" cy="352425"/>
              <a:chOff x="7045659" y="2847137"/>
              <a:chExt cx="352425" cy="352425"/>
            </a:xfrm>
          </p:grpSpPr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12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9091" b="97403" l="989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095863" y="2904152"/>
                <a:ext cx="252016" cy="213244"/>
              </a:xfrm>
              <a:prstGeom prst="rect">
                <a:avLst/>
              </a:prstGeom>
            </p:spPr>
          </p:pic>
          <p:sp>
            <p:nvSpPr>
              <p:cNvPr id="62" name="타원 61"/>
              <p:cNvSpPr/>
              <p:nvPr/>
            </p:nvSpPr>
            <p:spPr>
              <a:xfrm>
                <a:off x="7045659" y="2847137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3" name="아래쪽 화살표 62"/>
            <p:cNvSpPr/>
            <p:nvPr/>
          </p:nvSpPr>
          <p:spPr>
            <a:xfrm rot="10800000">
              <a:off x="7387220" y="5684214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아래쪽 화살표 63"/>
            <p:cNvSpPr/>
            <p:nvPr/>
          </p:nvSpPr>
          <p:spPr>
            <a:xfrm rot="10800000">
              <a:off x="6871269" y="5684214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5" name="그룹 64"/>
            <p:cNvGrpSpPr/>
            <p:nvPr/>
          </p:nvGrpSpPr>
          <p:grpSpPr>
            <a:xfrm>
              <a:off x="7602430" y="5746880"/>
              <a:ext cx="352425" cy="370801"/>
              <a:chOff x="6457779" y="2901044"/>
              <a:chExt cx="352425" cy="370801"/>
            </a:xfrm>
          </p:grpSpPr>
          <p:pic>
            <p:nvPicPr>
              <p:cNvPr id="66" name="그림 65"/>
              <p:cNvPicPr>
                <a:picLocks noChangeAspect="1"/>
              </p:cNvPicPr>
              <p:nvPr/>
            </p:nvPicPr>
            <p:blipFill>
              <a:blip r:embed="rId10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3488" b="89535" l="1282" r="89744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481346" y="2919277"/>
                <a:ext cx="319771" cy="352568"/>
              </a:xfrm>
              <a:prstGeom prst="rect">
                <a:avLst/>
              </a:prstGeom>
            </p:spPr>
          </p:pic>
          <p:sp>
            <p:nvSpPr>
              <p:cNvPr id="67" name="타원 66"/>
              <p:cNvSpPr/>
              <p:nvPr/>
            </p:nvSpPr>
            <p:spPr>
              <a:xfrm>
                <a:off x="6457779" y="2901044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8" name="아래쪽 화살표 67"/>
            <p:cNvSpPr/>
            <p:nvPr/>
          </p:nvSpPr>
          <p:spPr>
            <a:xfrm>
              <a:off x="7856594" y="5684213"/>
              <a:ext cx="153805" cy="192690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3840" y="1025214"/>
            <a:ext cx="3505200" cy="5267325"/>
          </a:xfrm>
          <a:prstGeom prst="rect">
            <a:avLst/>
          </a:prstGeom>
        </p:spPr>
      </p:pic>
      <p:sp>
        <p:nvSpPr>
          <p:cNvPr id="69" name="직사각형 68"/>
          <p:cNvSpPr/>
          <p:nvPr/>
        </p:nvSpPr>
        <p:spPr>
          <a:xfrm>
            <a:off x="513840" y="4352493"/>
            <a:ext cx="3505200" cy="1212118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오른쪽 화살표 70"/>
          <p:cNvSpPr/>
          <p:nvPr/>
        </p:nvSpPr>
        <p:spPr>
          <a:xfrm>
            <a:off x="4077432" y="4772936"/>
            <a:ext cx="393399" cy="407918"/>
          </a:xfrm>
          <a:prstGeom prst="rightArrow">
            <a:avLst/>
          </a:prstGeom>
          <a:solidFill>
            <a:srgbClr val="2E75B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5120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248;p7"/>
          <p:cNvSpPr txBox="1">
            <a:spLocks/>
          </p:cNvSpPr>
          <p:nvPr/>
        </p:nvSpPr>
        <p:spPr>
          <a:xfrm>
            <a:off x="482600" y="293107"/>
            <a:ext cx="7823200" cy="57049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2400" b="1" dirty="0" smtClean="0"/>
              <a:t>1-2. </a:t>
            </a:r>
            <a:r>
              <a:rPr lang="ko-KR" altLang="en-US" sz="2400" b="1" dirty="0" smtClean="0"/>
              <a:t>플레이 화면 </a:t>
            </a:r>
            <a:r>
              <a:rPr lang="en-US" altLang="ko-KR" sz="2400" b="1" dirty="0" smtClean="0"/>
              <a:t>&gt; </a:t>
            </a:r>
            <a:r>
              <a:rPr lang="ko-KR" altLang="en-US" sz="2400" b="1" dirty="0" smtClean="0"/>
              <a:t>기능 학습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관련 데이터</a:t>
            </a:r>
            <a:r>
              <a:rPr lang="en-US" altLang="ko-KR" sz="2400" b="1" dirty="0" smtClean="0"/>
              <a:t>)</a:t>
            </a:r>
            <a:endParaRPr lang="ko-KR" altLang="en-US" sz="2400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604575"/>
              </p:ext>
            </p:extLst>
          </p:nvPr>
        </p:nvGraphicFramePr>
        <p:xfrm>
          <a:off x="590550" y="1060450"/>
          <a:ext cx="4737100" cy="2933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2500"/>
                <a:gridCol w="2527300"/>
                <a:gridCol w="1257300"/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LearningInfo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key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_text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AND_MAKER_LEARNING_NAME_1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사회 비디오 감상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AND_MAKER_LEARNING_NAME_2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독서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AND_MAKER_LEARNING_NAME_3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학교 체험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AND_MAKER_LEARNING_NAME_4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-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AND_MAKER_LEARNING_NAME_5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-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AND_MAKER_LEARNING_NAME_6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-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AND_MAKER_LEARNING_NAME_7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-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AND_MAKER_LEARNING_NAME_8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-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AND_MAKER_LEARNING_NAME_9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-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AND_MAKER_LEARNING_NAME_10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-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AND_MAKER_LEARNING_NAME_11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-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AND_MAKER_LEARNING_NAME_12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-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979298"/>
              </p:ext>
            </p:extLst>
          </p:nvPr>
        </p:nvGraphicFramePr>
        <p:xfrm>
          <a:off x="584200" y="4137025"/>
          <a:ext cx="10515600" cy="25224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32086"/>
                <a:gridCol w="1432086"/>
                <a:gridCol w="1432086"/>
                <a:gridCol w="1036557"/>
                <a:gridCol w="1036557"/>
                <a:gridCol w="1036557"/>
                <a:gridCol w="1036557"/>
                <a:gridCol w="1036557"/>
                <a:gridCol w="1036557"/>
              </a:tblGrid>
              <a:tr h="180174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LearningArgumentInfo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0174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id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requiremoney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requiretime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mobility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computing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knowledge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commonsesnse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willing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humanity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017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017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017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017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017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017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017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017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017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017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017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017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84400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248;p7"/>
          <p:cNvSpPr txBox="1">
            <a:spLocks/>
          </p:cNvSpPr>
          <p:nvPr/>
        </p:nvSpPr>
        <p:spPr>
          <a:xfrm>
            <a:off x="4546236" y="1474207"/>
            <a:ext cx="7388590" cy="50950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 smtClean="0"/>
              <a:t>씬</a:t>
            </a:r>
            <a:r>
              <a:rPr lang="en-US" altLang="ko-KR" sz="2400" dirty="0" smtClean="0"/>
              <a:t>(?)</a:t>
            </a:r>
            <a:r>
              <a:rPr lang="ko-KR" altLang="en-US" sz="2400" dirty="0" smtClean="0"/>
              <a:t>은 딱 </a:t>
            </a:r>
            <a:r>
              <a:rPr lang="en-US" altLang="ko-KR" sz="2400" dirty="0" smtClean="0"/>
              <a:t>2</a:t>
            </a:r>
            <a:r>
              <a:rPr lang="ko-KR" altLang="en-US" sz="2400" dirty="0" smtClean="0"/>
              <a:t>개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플레이 화면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스토리 출력</a:t>
            </a:r>
            <a:r>
              <a:rPr lang="en-US" altLang="ko-KR" sz="2400" dirty="0" smtClean="0"/>
              <a:t>)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endParaRPr lang="en-US" altLang="ko-KR" sz="2400" dirty="0"/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 err="1" smtClean="0"/>
              <a:t>안드로이드의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능력치를</a:t>
            </a:r>
            <a:r>
              <a:rPr lang="ko-KR" altLang="en-US" sz="2400" dirty="0" smtClean="0"/>
              <a:t> 올리고</a:t>
            </a:r>
            <a:r>
              <a:rPr lang="en-US" altLang="ko-KR" sz="2400" dirty="0" smtClean="0"/>
              <a:t>, 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ko-KR" altLang="en-US" sz="2400" dirty="0" smtClean="0"/>
              <a:t>  </a:t>
            </a:r>
            <a:r>
              <a:rPr lang="ko-KR" altLang="en-US" sz="2400" dirty="0" err="1" smtClean="0"/>
              <a:t>능력치</a:t>
            </a:r>
            <a:r>
              <a:rPr lang="ko-KR" altLang="en-US" sz="2400" dirty="0" smtClean="0"/>
              <a:t> 조건 달성 시 </a:t>
            </a:r>
            <a:r>
              <a:rPr lang="en-US" altLang="ko-KR" sz="2400" dirty="0" smtClean="0"/>
              <a:t>[!] </a:t>
            </a:r>
            <a:r>
              <a:rPr lang="ko-KR" altLang="en-US" sz="2400" dirty="0" smtClean="0"/>
              <a:t>를 눌러 스토리를 보거나</a:t>
            </a:r>
            <a:endParaRPr lang="en-US" altLang="ko-KR" sz="2400" dirty="0" smtClean="0"/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2400" dirty="0"/>
              <a:t> 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버전 업을 통해 스토리를 보는 게임이다</a:t>
            </a:r>
            <a:r>
              <a:rPr lang="en-US" altLang="ko-KR" sz="2400" dirty="0" smtClean="0"/>
              <a:t>.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endParaRPr lang="en-US" altLang="ko-KR" sz="2400" dirty="0"/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 smtClean="0"/>
              <a:t>무한정 기다리면 이론상 모든 스토리를 볼 수 있지만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효율이 좋지 않아 쉽지 않다</a:t>
            </a:r>
            <a:r>
              <a:rPr lang="en-US" altLang="ko-KR" sz="2400" dirty="0" smtClean="0"/>
              <a:t>.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endParaRPr lang="en-US" altLang="ko-KR" sz="2400" dirty="0" smtClean="0"/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 smtClean="0"/>
              <a:t>버전 업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초기화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를 통해 점진적으로 효율을 높여서 모든 </a:t>
            </a:r>
            <a:r>
              <a:rPr lang="ko-KR" altLang="en-US" sz="2400" dirty="0" err="1" smtClean="0"/>
              <a:t>능력치를</a:t>
            </a:r>
            <a:r>
              <a:rPr lang="ko-KR" altLang="en-US" sz="2400" dirty="0" smtClean="0"/>
              <a:t> 달성하도록 유도한다</a:t>
            </a:r>
            <a:r>
              <a:rPr lang="en-US" altLang="ko-KR" sz="2400" dirty="0" smtClean="0"/>
              <a:t>.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2400" dirty="0"/>
              <a:t> </a:t>
            </a:r>
            <a:r>
              <a:rPr lang="en-US" altLang="ko-KR" sz="2400" dirty="0" smtClean="0"/>
              <a:t>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버전 업 시 어떤 것의 효율을 올려줄 지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/>
            </a:r>
            <a:br>
              <a:rPr lang="en-US" altLang="ko-KR" sz="2400" b="1" dirty="0" smtClean="0">
                <a:solidFill>
                  <a:srgbClr val="FF0000"/>
                </a:solidFill>
              </a:rPr>
            </a:br>
            <a:r>
              <a:rPr lang="en-US" altLang="ko-KR" sz="2400" b="1" dirty="0" smtClean="0">
                <a:solidFill>
                  <a:srgbClr val="FF0000"/>
                </a:solidFill>
              </a:rPr>
              <a:t>  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상세 기획 필요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)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39" name="Google Shape;248;p7"/>
          <p:cNvSpPr txBox="1">
            <a:spLocks/>
          </p:cNvSpPr>
          <p:nvPr/>
        </p:nvSpPr>
        <p:spPr>
          <a:xfrm>
            <a:off x="482600" y="293107"/>
            <a:ext cx="7823200" cy="57049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2400" b="1" dirty="0" smtClean="0"/>
              <a:t>1-3. </a:t>
            </a:r>
            <a:r>
              <a:rPr lang="ko-KR" altLang="en-US" sz="2400" b="1" dirty="0" smtClean="0"/>
              <a:t>플레이 화면 </a:t>
            </a:r>
            <a:r>
              <a:rPr lang="en-US" altLang="ko-KR" sz="2400" b="1" dirty="0" smtClean="0"/>
              <a:t>&gt; </a:t>
            </a:r>
            <a:r>
              <a:rPr lang="ko-KR" altLang="en-US" sz="2400" b="1" dirty="0" smtClean="0"/>
              <a:t>버전 업</a:t>
            </a:r>
            <a:endParaRPr lang="ko-KR" altLang="en-US" sz="2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011237"/>
            <a:ext cx="3505200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05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248;p7"/>
          <p:cNvSpPr txBox="1">
            <a:spLocks/>
          </p:cNvSpPr>
          <p:nvPr/>
        </p:nvSpPr>
        <p:spPr>
          <a:xfrm>
            <a:off x="4546236" y="1474207"/>
            <a:ext cx="7388590" cy="50950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 smtClean="0"/>
              <a:t>플레이 화면에서 </a:t>
            </a:r>
            <a:r>
              <a:rPr lang="en-US" altLang="ko-KR" sz="2400" dirty="0" smtClean="0"/>
              <a:t>[!] </a:t>
            </a:r>
            <a:r>
              <a:rPr lang="ko-KR" altLang="en-US" sz="2400" dirty="0" smtClean="0"/>
              <a:t>를 누르거나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버전 업을 통해 확인 가능한 스토리가 있을 때 스토리 출력하는 곳이다</a:t>
            </a:r>
            <a:r>
              <a:rPr lang="en-US" altLang="ko-KR" sz="2400" dirty="0" smtClean="0"/>
              <a:t>.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endParaRPr lang="en-US" altLang="ko-KR" sz="2400" dirty="0"/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 smtClean="0"/>
              <a:t>기본적으로 </a:t>
            </a:r>
            <a:r>
              <a:rPr lang="en-US" altLang="ko-KR" sz="2400" dirty="0" smtClean="0"/>
              <a:t>VNL </a:t>
            </a:r>
            <a:r>
              <a:rPr lang="ko-KR" altLang="en-US" sz="2400" dirty="0" smtClean="0"/>
              <a:t>스타일로 문체를 잡아서 </a:t>
            </a:r>
            <a:r>
              <a:rPr lang="en-US" altLang="ko-KR" sz="2400" dirty="0" smtClean="0"/>
              <a:t>1</a:t>
            </a:r>
            <a:r>
              <a:rPr lang="ko-KR" altLang="en-US" sz="2400" dirty="0" smtClean="0"/>
              <a:t>인칭 시점으로 스토리에 이입할 수 있게 돕는다</a:t>
            </a:r>
            <a:r>
              <a:rPr lang="en-US" altLang="ko-KR" sz="2400" dirty="0" smtClean="0"/>
              <a:t>.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endParaRPr lang="en-US" altLang="ko-KR" sz="2400" dirty="0"/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b="1" dirty="0" smtClean="0">
                <a:solidFill>
                  <a:srgbClr val="FF0000"/>
                </a:solidFill>
              </a:rPr>
              <a:t>클릭하면 한 문장씩 끊어서 노출되고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다음 페이지로 넘어가는 명령어도 필요할 듯하다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. (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기획 필요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)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endParaRPr lang="en-US" altLang="ko-KR" sz="2400" dirty="0"/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 smtClean="0"/>
              <a:t>캐릭터 이미지나 백그라운드 이미지가 필요한 경우는 비용이 발생하는 것이므로 숙고하여 결정한다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sp>
        <p:nvSpPr>
          <p:cNvPr id="39" name="Google Shape;248;p7"/>
          <p:cNvSpPr txBox="1">
            <a:spLocks/>
          </p:cNvSpPr>
          <p:nvPr/>
        </p:nvSpPr>
        <p:spPr>
          <a:xfrm>
            <a:off x="482600" y="293107"/>
            <a:ext cx="7823200" cy="57049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2400" b="1" dirty="0" smtClean="0"/>
              <a:t>2. </a:t>
            </a:r>
            <a:r>
              <a:rPr lang="ko-KR" altLang="en-US" sz="2400" b="1" dirty="0" smtClean="0"/>
              <a:t>스토리 화면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092200"/>
            <a:ext cx="3505200" cy="52673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42950" y="2294701"/>
            <a:ext cx="28321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ko-KR" altLang="en-US" sz="1200" dirty="0">
                <a:solidFill>
                  <a:schemeClr val="bg1"/>
                </a:solidFill>
              </a:rPr>
              <a:t>긴 전쟁이 끝났다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pPr algn="ctr">
              <a:buClr>
                <a:schemeClr val="dk1"/>
              </a:buClr>
              <a:buSzPts val="1800"/>
            </a:pP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우리는 평화를 되찾았다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pPr algn="ctr">
              <a:buClr>
                <a:schemeClr val="dk1"/>
              </a:buClr>
              <a:buSzPts val="1800"/>
            </a:pPr>
            <a:endParaRPr lang="en-US" altLang="ko-KR" sz="1200" dirty="0">
              <a:solidFill>
                <a:schemeClr val="bg1"/>
              </a:solidFill>
            </a:endParaRPr>
          </a:p>
          <a:p>
            <a:pPr algn="ctr">
              <a:buClr>
                <a:schemeClr val="dk1"/>
              </a:buClr>
              <a:buSzPts val="1800"/>
            </a:pPr>
            <a:r>
              <a:rPr lang="ko-KR" altLang="en-US" sz="1200" dirty="0">
                <a:solidFill>
                  <a:schemeClr val="bg1"/>
                </a:solidFill>
              </a:rPr>
              <a:t>남겨진 과제는 전쟁의 상흔을 지우고</a:t>
            </a:r>
            <a:r>
              <a:rPr lang="en-US" altLang="ko-KR" sz="1200" dirty="0">
                <a:solidFill>
                  <a:schemeClr val="bg1"/>
                </a:solidFill>
              </a:rPr>
              <a:t>,</a:t>
            </a:r>
          </a:p>
          <a:p>
            <a:pPr algn="ctr">
              <a:buClr>
                <a:schemeClr val="dk1"/>
              </a:buClr>
              <a:buSzPts val="1800"/>
            </a:pPr>
            <a:r>
              <a:rPr lang="ko-KR" altLang="en-US" sz="1200" dirty="0">
                <a:solidFill>
                  <a:schemeClr val="bg1"/>
                </a:solidFill>
              </a:rPr>
              <a:t>새 시대에 새로운 가치를 불어넣는 것이었다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pPr algn="ctr">
              <a:buClr>
                <a:schemeClr val="dk1"/>
              </a:buClr>
              <a:buSzPts val="1800"/>
            </a:pPr>
            <a:endParaRPr lang="en-US" altLang="ko-KR" sz="1200" dirty="0">
              <a:solidFill>
                <a:schemeClr val="bg1"/>
              </a:solidFill>
            </a:endParaRPr>
          </a:p>
          <a:p>
            <a:pPr algn="ctr">
              <a:buClr>
                <a:schemeClr val="dk1"/>
              </a:buClr>
              <a:buSzPts val="1800"/>
            </a:pPr>
            <a:r>
              <a:rPr lang="ko-KR" altLang="en-US" sz="1200" dirty="0">
                <a:solidFill>
                  <a:schemeClr val="bg1"/>
                </a:solidFill>
              </a:rPr>
              <a:t>우리가 망가뜨린 세계를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>
              <a:buClr>
                <a:schemeClr val="dk1"/>
              </a:buClr>
              <a:buSzPts val="1800"/>
            </a:pPr>
            <a:r>
              <a:rPr lang="ko-KR" altLang="en-US" sz="1200" dirty="0">
                <a:solidFill>
                  <a:schemeClr val="bg1"/>
                </a:solidFill>
              </a:rPr>
              <a:t>우리의 손으로 다시 재건할 수 있을까</a:t>
            </a:r>
            <a:r>
              <a:rPr lang="en-US" altLang="ko-KR" sz="1200" dirty="0">
                <a:solidFill>
                  <a:schemeClr val="bg1"/>
                </a:solidFill>
              </a:rPr>
              <a:t>?</a:t>
            </a:r>
          </a:p>
          <a:p>
            <a:pPr algn="ctr">
              <a:buClr>
                <a:schemeClr val="dk1"/>
              </a:buClr>
              <a:buSzPts val="1800"/>
            </a:pPr>
            <a:endParaRPr lang="en-US" altLang="ko-KR" sz="1200" dirty="0">
              <a:solidFill>
                <a:schemeClr val="bg1"/>
              </a:solidFill>
            </a:endParaRPr>
          </a:p>
          <a:p>
            <a:pPr algn="ctr">
              <a:buClr>
                <a:schemeClr val="dk1"/>
              </a:buClr>
              <a:buSzPts val="1800"/>
            </a:pPr>
            <a:r>
              <a:rPr lang="ko-KR" altLang="en-US" sz="1200" dirty="0">
                <a:solidFill>
                  <a:schemeClr val="bg1"/>
                </a:solidFill>
              </a:rPr>
              <a:t>그런 고민에 빠져있던 와중</a:t>
            </a:r>
            <a:r>
              <a:rPr lang="en-US" altLang="ko-KR" sz="1200" dirty="0">
                <a:solidFill>
                  <a:schemeClr val="bg1"/>
                </a:solidFill>
              </a:rPr>
              <a:t>,</a:t>
            </a:r>
          </a:p>
          <a:p>
            <a:pPr algn="ctr">
              <a:buClr>
                <a:schemeClr val="dk1"/>
              </a:buClr>
              <a:buSzPts val="1800"/>
            </a:pPr>
            <a:r>
              <a:rPr lang="ko-KR" altLang="en-US" sz="1200" dirty="0">
                <a:solidFill>
                  <a:schemeClr val="bg1"/>
                </a:solidFill>
              </a:rPr>
              <a:t>나는 </a:t>
            </a:r>
            <a:r>
              <a:rPr lang="en-US" altLang="ko-KR" sz="1200" dirty="0">
                <a:solidFill>
                  <a:schemeClr val="bg1"/>
                </a:solidFill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</a:rPr>
              <a:t>테스타먼트</a:t>
            </a:r>
            <a:r>
              <a:rPr lang="en-US" altLang="ko-KR" sz="1200" dirty="0">
                <a:solidFill>
                  <a:schemeClr val="bg1"/>
                </a:solidFill>
              </a:rPr>
              <a:t>]</a:t>
            </a:r>
            <a:r>
              <a:rPr lang="ko-KR" altLang="en-US" sz="1200" dirty="0">
                <a:solidFill>
                  <a:schemeClr val="bg1"/>
                </a:solidFill>
              </a:rPr>
              <a:t>라는 기업으로부터 새로운 제안을 받았다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pPr algn="ctr">
              <a:buClr>
                <a:schemeClr val="dk1"/>
              </a:buClr>
              <a:buSzPts val="1800"/>
            </a:pPr>
            <a:endParaRPr lang="en-US" altLang="ko-KR" sz="1200" dirty="0">
              <a:solidFill>
                <a:schemeClr val="bg1"/>
              </a:solidFill>
            </a:endParaRPr>
          </a:p>
          <a:p>
            <a:pPr algn="ctr">
              <a:buClr>
                <a:schemeClr val="dk1"/>
              </a:buClr>
              <a:buSzPts val="1800"/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4134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36764" y="133420"/>
            <a:ext cx="4368800" cy="65649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36764" y="2278744"/>
            <a:ext cx="4368800" cy="35221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4376964" y="2354944"/>
            <a:ext cx="144255" cy="97154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455101" y="3347666"/>
            <a:ext cx="3837517" cy="74294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55100" y="4226089"/>
            <a:ext cx="3837517" cy="74294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55099" y="5125646"/>
            <a:ext cx="3837517" cy="74294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64993" y="1424113"/>
            <a:ext cx="495300" cy="8022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ysClr val="windowText" lastClr="000000"/>
                </a:solidFill>
              </a:rPr>
              <a:t>캐릭터</a:t>
            </a:r>
            <a:endParaRPr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424168" y="758997"/>
            <a:ext cx="1553422" cy="878423"/>
          </a:xfrm>
          <a:prstGeom prst="wedgeRoundRectCallout">
            <a:avLst>
              <a:gd name="adj1" fmla="val 58161"/>
              <a:gd name="adj2" fmla="val 33657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ysClr val="windowText" lastClr="000000"/>
                </a:solidFill>
              </a:rPr>
              <a:t>!</a:t>
            </a:r>
            <a:endParaRPr lang="ko-KR" altLang="en-US" sz="2000" b="1" dirty="0">
              <a:solidFill>
                <a:sysClr val="windowText" lastClr="000000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255130" y="3402691"/>
            <a:ext cx="973667" cy="64295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255130" y="4272362"/>
            <a:ext cx="973667" cy="64295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255129" y="5175645"/>
            <a:ext cx="973667" cy="64295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55102" y="2469243"/>
            <a:ext cx="3837517" cy="74294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00" dirty="0" smtClean="0">
                <a:solidFill>
                  <a:sysClr val="windowText" lastClr="000000"/>
                </a:solidFill>
              </a:rPr>
              <a:t/>
            </a:r>
            <a:br>
              <a:rPr lang="en-US" altLang="ko-KR" sz="300" dirty="0" smtClean="0">
                <a:solidFill>
                  <a:sysClr val="windowText" lastClr="000000"/>
                </a:solidFill>
              </a:rPr>
            </a:br>
            <a:r>
              <a:rPr lang="ko-KR" altLang="en-US" sz="1200" dirty="0" smtClean="0">
                <a:solidFill>
                  <a:sysClr val="windowText" lastClr="000000"/>
                </a:solidFill>
              </a:rPr>
              <a:t>   도시 환경 미화 </a:t>
            </a:r>
            <a:r>
              <a:rPr lang="en-US" altLang="ko-KR" sz="1200" dirty="0" smtClean="0">
                <a:solidFill>
                  <a:sysClr val="windowText" lastClr="000000"/>
                </a:solidFill>
              </a:rPr>
              <a:t>LV 32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87178" y="2887017"/>
            <a:ext cx="1520031" cy="1847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255130" y="2515843"/>
            <a:ext cx="973667" cy="64295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ysClr val="windowText" lastClr="000000"/>
                </a:solidFill>
              </a:rPr>
              <a:t>레벨 업</a:t>
            </a:r>
            <a:endParaRPr lang="en-US" altLang="ko-KR" sz="1200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ysClr val="windowText" lastClr="000000"/>
                </a:solidFill>
              </a:rPr>
              <a:t>332B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80035" y="2867667"/>
            <a:ext cx="1828800" cy="208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321 A </a:t>
            </a:r>
            <a:r>
              <a:rPr lang="ko-KR" altLang="en-US" sz="1050" dirty="0" smtClean="0">
                <a:solidFill>
                  <a:schemeClr val="tx1"/>
                </a:solidFill>
              </a:rPr>
              <a:t>획득까지 </a:t>
            </a:r>
            <a:r>
              <a:rPr lang="en-US" altLang="ko-KR" sz="1050" dirty="0" smtClean="0">
                <a:solidFill>
                  <a:schemeClr val="tx1"/>
                </a:solidFill>
              </a:rPr>
              <a:t>00:00:30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55099" y="3344769"/>
            <a:ext cx="3837517" cy="74294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00" dirty="0" smtClean="0">
                <a:solidFill>
                  <a:sysClr val="windowText" lastClr="000000"/>
                </a:solidFill>
              </a:rPr>
              <a:t/>
            </a:r>
            <a:br>
              <a:rPr lang="en-US" altLang="ko-KR" sz="300" dirty="0" smtClean="0">
                <a:solidFill>
                  <a:sysClr val="windowText" lastClr="000000"/>
                </a:solidFill>
              </a:rPr>
            </a:br>
            <a:r>
              <a:rPr lang="ko-KR" altLang="en-US" sz="1200" dirty="0" smtClean="0">
                <a:solidFill>
                  <a:sysClr val="windowText" lastClr="000000"/>
                </a:solidFill>
              </a:rPr>
              <a:t>   출장 설거지 </a:t>
            </a:r>
            <a:r>
              <a:rPr lang="en-US" altLang="ko-KR" sz="1200" dirty="0" smtClean="0">
                <a:solidFill>
                  <a:sysClr val="windowText" lastClr="000000"/>
                </a:solidFill>
              </a:rPr>
              <a:t>LV 12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87175" y="3762543"/>
            <a:ext cx="1520031" cy="1847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255127" y="3391369"/>
            <a:ext cx="973667" cy="64295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ysClr val="windowText" lastClr="000000"/>
                </a:solidFill>
              </a:rPr>
              <a:t>레벨 업</a:t>
            </a:r>
            <a:endParaRPr lang="en-US" altLang="ko-KR" sz="1200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ysClr val="windowText" lastClr="000000"/>
                </a:solidFill>
              </a:rPr>
              <a:t>332B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80032" y="3743193"/>
            <a:ext cx="1828800" cy="208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321 A </a:t>
            </a:r>
            <a:r>
              <a:rPr lang="ko-KR" altLang="en-US" sz="1050" dirty="0" smtClean="0">
                <a:solidFill>
                  <a:schemeClr val="tx1"/>
                </a:solidFill>
              </a:rPr>
              <a:t>획득까지 </a:t>
            </a:r>
            <a:r>
              <a:rPr lang="en-US" altLang="ko-KR" sz="1050" dirty="0" smtClean="0">
                <a:solidFill>
                  <a:schemeClr val="tx1"/>
                </a:solidFill>
              </a:rPr>
              <a:t>00:03:30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55099" y="4220295"/>
            <a:ext cx="3837517" cy="74294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00" dirty="0" smtClean="0">
                <a:solidFill>
                  <a:sysClr val="windowText" lastClr="000000"/>
                </a:solidFill>
              </a:rPr>
              <a:t/>
            </a:r>
            <a:br>
              <a:rPr lang="en-US" altLang="ko-KR" sz="300" dirty="0" smtClean="0">
                <a:solidFill>
                  <a:sysClr val="windowText" lastClr="000000"/>
                </a:solidFill>
              </a:rPr>
            </a:br>
            <a:r>
              <a:rPr lang="ko-KR" altLang="en-US" sz="1200" dirty="0" smtClean="0">
                <a:solidFill>
                  <a:sysClr val="windowText" lastClr="000000"/>
                </a:solidFill>
              </a:rPr>
              <a:t>   야간 경비 </a:t>
            </a:r>
            <a:r>
              <a:rPr lang="en-US" altLang="ko-KR" sz="1200" dirty="0" smtClean="0">
                <a:solidFill>
                  <a:sysClr val="windowText" lastClr="000000"/>
                </a:solidFill>
              </a:rPr>
              <a:t>LV 1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87175" y="4638069"/>
            <a:ext cx="1520031" cy="1847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3255127" y="4266895"/>
            <a:ext cx="973667" cy="64295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ysClr val="windowText" lastClr="000000"/>
                </a:solidFill>
              </a:rPr>
              <a:t>레벨 업</a:t>
            </a:r>
            <a:endParaRPr lang="en-US" altLang="ko-KR" sz="1200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1</a:t>
            </a:r>
            <a:r>
              <a:rPr lang="en-US" altLang="ko-KR" sz="1200" dirty="0" smtClean="0">
                <a:solidFill>
                  <a:sysClr val="windowText" lastClr="000000"/>
                </a:solidFill>
              </a:rPr>
              <a:t>2C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80032" y="4618719"/>
            <a:ext cx="1828800" cy="208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321 A </a:t>
            </a:r>
            <a:r>
              <a:rPr lang="ko-KR" altLang="en-US" sz="1050" dirty="0" smtClean="0">
                <a:solidFill>
                  <a:schemeClr val="tx1"/>
                </a:solidFill>
              </a:rPr>
              <a:t>획득까지 </a:t>
            </a:r>
            <a:r>
              <a:rPr lang="en-US" altLang="ko-KR" sz="1050" dirty="0" smtClean="0">
                <a:solidFill>
                  <a:schemeClr val="tx1"/>
                </a:solidFill>
              </a:rPr>
              <a:t>00:10:30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455099" y="5105902"/>
            <a:ext cx="3837517" cy="74294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00" dirty="0" smtClean="0">
                <a:solidFill>
                  <a:sysClr val="windowText" lastClr="000000"/>
                </a:solidFill>
              </a:rPr>
              <a:t/>
            </a:r>
            <a:br>
              <a:rPr lang="en-US" altLang="ko-KR" sz="300" dirty="0" smtClean="0">
                <a:solidFill>
                  <a:sysClr val="windowText" lastClr="000000"/>
                </a:solidFill>
              </a:rPr>
            </a:br>
            <a:r>
              <a:rPr lang="ko-KR" altLang="en-US" sz="1200" dirty="0" smtClean="0">
                <a:solidFill>
                  <a:sysClr val="windowText" lastClr="000000"/>
                </a:solidFill>
              </a:rPr>
              <a:t>   책 읽어주기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255127" y="5152502"/>
            <a:ext cx="973667" cy="64295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ysClr val="windowText" lastClr="000000"/>
                </a:solidFill>
              </a:rPr>
              <a:t>잠금해제</a:t>
            </a:r>
            <a:endParaRPr lang="en-US" altLang="ko-KR" sz="1100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1100" dirty="0" smtClean="0">
                <a:solidFill>
                  <a:sysClr val="windowText" lastClr="000000"/>
                </a:solidFill>
              </a:rPr>
              <a:t>323G</a:t>
            </a:r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36764" y="5800861"/>
            <a:ext cx="4368800" cy="8974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31496" y="5936343"/>
            <a:ext cx="1049867" cy="6265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사회 공헌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849442" y="5936340"/>
            <a:ext cx="1049867" cy="6265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기능 학습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3267387" y="5936336"/>
            <a:ext cx="1049867" cy="6265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버전 </a:t>
            </a:r>
            <a:r>
              <a:rPr lang="ko-KR" altLang="en-US" sz="1400">
                <a:solidFill>
                  <a:schemeClr val="tx1"/>
                </a:solidFill>
              </a:rPr>
              <a:t>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80032" y="5444323"/>
            <a:ext cx="1828800" cy="208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비활성화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3668589" y="293296"/>
            <a:ext cx="707127" cy="2751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ysClr val="windowText" lastClr="000000"/>
                </a:solidFill>
              </a:rPr>
              <a:t>OPTION</a:t>
            </a:r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97376" y="277623"/>
            <a:ext cx="3921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Money 2321B         </a:t>
            </a:r>
            <a:r>
              <a:rPr lang="en-US" altLang="ko-KR" sz="1400" dirty="0" err="1" smtClean="0"/>
              <a:t>EnergyCore</a:t>
            </a:r>
            <a:r>
              <a:rPr lang="en-US" altLang="ko-KR" sz="1400" dirty="0" smtClean="0"/>
              <a:t> 231</a:t>
            </a:r>
            <a:endParaRPr lang="ko-KR" altLang="en-US" sz="1400" dirty="0"/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7715" y="236396"/>
            <a:ext cx="4715124" cy="630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72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2"/>
          <a:srcRect l="4912"/>
          <a:stretch/>
        </p:blipFill>
        <p:spPr>
          <a:xfrm>
            <a:off x="5156200" y="236123"/>
            <a:ext cx="1304218" cy="2000250"/>
          </a:xfrm>
          <a:prstGeom prst="rect">
            <a:avLst/>
          </a:prstGeom>
        </p:spPr>
      </p:pic>
      <p:sp>
        <p:nvSpPr>
          <p:cNvPr id="134" name="직사각형 133"/>
          <p:cNvSpPr/>
          <p:nvPr/>
        </p:nvSpPr>
        <p:spPr>
          <a:xfrm>
            <a:off x="163389" y="146120"/>
            <a:ext cx="4368800" cy="65649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/>
          <p:cNvSpPr/>
          <p:nvPr/>
        </p:nvSpPr>
        <p:spPr>
          <a:xfrm>
            <a:off x="163389" y="2291444"/>
            <a:ext cx="4368800" cy="35221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모서리가 둥근 직사각형 135"/>
          <p:cNvSpPr/>
          <p:nvPr/>
        </p:nvSpPr>
        <p:spPr>
          <a:xfrm>
            <a:off x="4303589" y="2367644"/>
            <a:ext cx="144255" cy="97154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/>
          <p:cNvSpPr/>
          <p:nvPr/>
        </p:nvSpPr>
        <p:spPr>
          <a:xfrm>
            <a:off x="3668589" y="293296"/>
            <a:ext cx="707127" cy="2751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ysClr val="windowText" lastClr="000000"/>
                </a:solidFill>
              </a:rPr>
              <a:t>OPTION</a:t>
            </a:r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2091618" y="1436813"/>
            <a:ext cx="495300" cy="8022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ysClr val="windowText" lastClr="000000"/>
                </a:solidFill>
              </a:rPr>
              <a:t>캐릭터</a:t>
            </a:r>
            <a:endParaRPr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140" name="모서리가 둥근 사각형 설명선 139"/>
          <p:cNvSpPr/>
          <p:nvPr/>
        </p:nvSpPr>
        <p:spPr>
          <a:xfrm>
            <a:off x="350793" y="771697"/>
            <a:ext cx="1553422" cy="878423"/>
          </a:xfrm>
          <a:prstGeom prst="wedgeRoundRectCallout">
            <a:avLst>
              <a:gd name="adj1" fmla="val 58161"/>
              <a:gd name="adj2" fmla="val 3365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ysClr val="windowText" lastClr="000000"/>
                </a:solidFill>
              </a:rPr>
              <a:t>!</a:t>
            </a:r>
            <a:endParaRPr lang="ko-KR" altLang="en-US" sz="2800" b="1" dirty="0">
              <a:solidFill>
                <a:sysClr val="windowText" lastClr="000000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284774" y="2489199"/>
            <a:ext cx="1619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/>
              <a:t>스테이터스</a:t>
            </a:r>
            <a:endParaRPr lang="ko-KR" altLang="en-US" sz="1600" dirty="0"/>
          </a:p>
        </p:txBody>
      </p:sp>
      <p:sp>
        <p:nvSpPr>
          <p:cNvPr id="143" name="TextBox 142"/>
          <p:cNvSpPr txBox="1"/>
          <p:nvPr/>
        </p:nvSpPr>
        <p:spPr>
          <a:xfrm>
            <a:off x="297376" y="2821519"/>
            <a:ext cx="940567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20"/>
              </a:lnSpc>
            </a:pPr>
            <a:r>
              <a:rPr lang="ko-KR" altLang="en-US" sz="1100" dirty="0" smtClean="0"/>
              <a:t>기동력</a:t>
            </a:r>
            <a:endParaRPr lang="en-US" altLang="ko-KR" sz="1100" dirty="0" smtClean="0"/>
          </a:p>
          <a:p>
            <a:pPr>
              <a:lnSpc>
                <a:spcPts val="1520"/>
              </a:lnSpc>
            </a:pPr>
            <a:r>
              <a:rPr lang="ko-KR" altLang="en-US" sz="1100" dirty="0" smtClean="0"/>
              <a:t>연산능력</a:t>
            </a:r>
            <a:endParaRPr lang="en-US" altLang="ko-KR" sz="1100" dirty="0" smtClean="0"/>
          </a:p>
          <a:p>
            <a:pPr>
              <a:lnSpc>
                <a:spcPts val="1520"/>
              </a:lnSpc>
            </a:pPr>
            <a:r>
              <a:rPr lang="ko-KR" altLang="en-US" sz="1100" dirty="0" smtClean="0"/>
              <a:t>지식</a:t>
            </a:r>
            <a:endParaRPr lang="en-US" altLang="ko-KR" sz="1100" dirty="0" smtClean="0"/>
          </a:p>
          <a:p>
            <a:pPr>
              <a:lnSpc>
                <a:spcPts val="1520"/>
              </a:lnSpc>
            </a:pPr>
            <a:r>
              <a:rPr lang="ko-KR" altLang="en-US" sz="1100" dirty="0" smtClean="0"/>
              <a:t>상식</a:t>
            </a:r>
            <a:endParaRPr lang="en-US" altLang="ko-KR" sz="1100" dirty="0" smtClean="0"/>
          </a:p>
          <a:p>
            <a:pPr>
              <a:lnSpc>
                <a:spcPts val="1520"/>
              </a:lnSpc>
            </a:pPr>
            <a:r>
              <a:rPr lang="ko-KR" altLang="en-US" sz="1100" dirty="0" smtClean="0"/>
              <a:t>의지</a:t>
            </a:r>
            <a:endParaRPr lang="en-US" altLang="ko-KR" sz="1100" dirty="0" smtClean="0"/>
          </a:p>
          <a:p>
            <a:pPr>
              <a:lnSpc>
                <a:spcPts val="1520"/>
              </a:lnSpc>
            </a:pPr>
            <a:r>
              <a:rPr lang="ko-KR" altLang="en-US" sz="1100" dirty="0" smtClean="0"/>
              <a:t>인간성</a:t>
            </a:r>
            <a:endParaRPr lang="en-US" altLang="ko-KR" sz="1100" dirty="0" smtClean="0"/>
          </a:p>
          <a:p>
            <a:pPr>
              <a:lnSpc>
                <a:spcPts val="1520"/>
              </a:lnSpc>
            </a:pPr>
            <a:endParaRPr lang="ko-KR" altLang="en-US" sz="1100" dirty="0"/>
          </a:p>
        </p:txBody>
      </p:sp>
      <p:sp>
        <p:nvSpPr>
          <p:cNvPr id="144" name="TextBox 143"/>
          <p:cNvSpPr txBox="1"/>
          <p:nvPr/>
        </p:nvSpPr>
        <p:spPr>
          <a:xfrm>
            <a:off x="284774" y="4047019"/>
            <a:ext cx="1619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학습</a:t>
            </a:r>
            <a:endParaRPr lang="ko-KR" altLang="en-US" sz="1600" dirty="0"/>
          </a:p>
        </p:txBody>
      </p:sp>
      <p:sp>
        <p:nvSpPr>
          <p:cNvPr id="150" name="TextBox 149"/>
          <p:cNvSpPr txBox="1"/>
          <p:nvPr/>
        </p:nvSpPr>
        <p:spPr>
          <a:xfrm>
            <a:off x="941010" y="2821519"/>
            <a:ext cx="940567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20"/>
              </a:lnSpc>
            </a:pPr>
            <a:r>
              <a:rPr lang="en-US" altLang="ko-KR" sz="1100" dirty="0" smtClean="0"/>
              <a:t>100</a:t>
            </a:r>
          </a:p>
          <a:p>
            <a:pPr>
              <a:lnSpc>
                <a:spcPts val="1520"/>
              </a:lnSpc>
            </a:pPr>
            <a:r>
              <a:rPr lang="en-US" altLang="ko-KR" sz="1100" dirty="0" smtClean="0"/>
              <a:t>100</a:t>
            </a:r>
          </a:p>
          <a:p>
            <a:pPr>
              <a:lnSpc>
                <a:spcPts val="1520"/>
              </a:lnSpc>
            </a:pPr>
            <a:r>
              <a:rPr lang="en-US" altLang="ko-KR" sz="1100" dirty="0" smtClean="0"/>
              <a:t>100</a:t>
            </a:r>
          </a:p>
          <a:p>
            <a:pPr>
              <a:lnSpc>
                <a:spcPts val="1520"/>
              </a:lnSpc>
            </a:pPr>
            <a:r>
              <a:rPr lang="en-US" altLang="ko-KR" sz="1100" dirty="0" smtClean="0"/>
              <a:t>100</a:t>
            </a:r>
          </a:p>
          <a:p>
            <a:pPr>
              <a:lnSpc>
                <a:spcPts val="1520"/>
              </a:lnSpc>
            </a:pPr>
            <a:r>
              <a:rPr lang="en-US" altLang="ko-KR" sz="1100" dirty="0" smtClean="0"/>
              <a:t>100</a:t>
            </a:r>
          </a:p>
          <a:p>
            <a:pPr>
              <a:lnSpc>
                <a:spcPts val="1520"/>
              </a:lnSpc>
            </a:pPr>
            <a:r>
              <a:rPr lang="en-US" altLang="ko-KR" sz="1100" dirty="0" smtClean="0"/>
              <a:t>100</a:t>
            </a:r>
          </a:p>
          <a:p>
            <a:pPr>
              <a:lnSpc>
                <a:spcPts val="1520"/>
              </a:lnSpc>
            </a:pPr>
            <a:endParaRPr lang="ko-KR" altLang="en-US" sz="1100" dirty="0"/>
          </a:p>
        </p:txBody>
      </p:sp>
      <p:sp>
        <p:nvSpPr>
          <p:cNvPr id="151" name="직사각형 150"/>
          <p:cNvSpPr/>
          <p:nvPr/>
        </p:nvSpPr>
        <p:spPr>
          <a:xfrm>
            <a:off x="1551075" y="2890882"/>
            <a:ext cx="516179" cy="132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/>
          <p:cNvSpPr/>
          <p:nvPr/>
        </p:nvSpPr>
        <p:spPr>
          <a:xfrm>
            <a:off x="1543931" y="2878267"/>
            <a:ext cx="2440695" cy="1495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1551075" y="3273930"/>
            <a:ext cx="516179" cy="132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/>
          <p:cNvSpPr/>
          <p:nvPr/>
        </p:nvSpPr>
        <p:spPr>
          <a:xfrm>
            <a:off x="1543931" y="3261315"/>
            <a:ext cx="2440695" cy="1495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1551075" y="3082406"/>
            <a:ext cx="516179" cy="132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/>
          <p:cNvSpPr/>
          <p:nvPr/>
        </p:nvSpPr>
        <p:spPr>
          <a:xfrm>
            <a:off x="1543931" y="3069791"/>
            <a:ext cx="2440695" cy="1495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1551075" y="3465454"/>
            <a:ext cx="516179" cy="132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/>
          <p:cNvSpPr/>
          <p:nvPr/>
        </p:nvSpPr>
        <p:spPr>
          <a:xfrm>
            <a:off x="1543931" y="3452839"/>
            <a:ext cx="2440695" cy="1495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59" name="직사각형 158"/>
          <p:cNvSpPr/>
          <p:nvPr/>
        </p:nvSpPr>
        <p:spPr>
          <a:xfrm>
            <a:off x="1551075" y="3656978"/>
            <a:ext cx="516179" cy="132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/>
          <p:cNvSpPr/>
          <p:nvPr/>
        </p:nvSpPr>
        <p:spPr>
          <a:xfrm>
            <a:off x="1543931" y="3644363"/>
            <a:ext cx="2440695" cy="1495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1551075" y="3848503"/>
            <a:ext cx="516179" cy="132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직사각형 161"/>
          <p:cNvSpPr/>
          <p:nvPr/>
        </p:nvSpPr>
        <p:spPr>
          <a:xfrm>
            <a:off x="1543931" y="3835888"/>
            <a:ext cx="2440695" cy="1495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297376" y="277623"/>
            <a:ext cx="3921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Money 2321B         </a:t>
            </a:r>
            <a:r>
              <a:rPr lang="en-US" altLang="ko-KR" sz="1400" dirty="0" err="1" smtClean="0"/>
              <a:t>EnergyCore</a:t>
            </a:r>
            <a:r>
              <a:rPr lang="en-US" altLang="ko-KR" sz="1400" dirty="0" smtClean="0"/>
              <a:t> 231</a:t>
            </a:r>
            <a:endParaRPr lang="ko-KR" altLang="en-US" sz="1400" dirty="0"/>
          </a:p>
        </p:txBody>
      </p:sp>
      <p:sp>
        <p:nvSpPr>
          <p:cNvPr id="166" name="모서리가 둥근 직사각형 165"/>
          <p:cNvSpPr/>
          <p:nvPr/>
        </p:nvSpPr>
        <p:spPr>
          <a:xfrm>
            <a:off x="4897393" y="4442643"/>
            <a:ext cx="2773407" cy="74570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ysClr val="windowText" lastClr="000000"/>
                </a:solidFill>
              </a:rPr>
              <a:t>에너지 코어를 사용해서</a:t>
            </a:r>
            <a:endParaRPr lang="en-US" altLang="ko-KR" sz="1200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ysClr val="windowText" lastClr="000000"/>
                </a:solidFill>
              </a:rPr>
              <a:t>즉시 완료하시겠습니까</a:t>
            </a:r>
            <a:r>
              <a:rPr lang="en-US" altLang="ko-KR" sz="1200" dirty="0" smtClean="0">
                <a:solidFill>
                  <a:sysClr val="windowText" lastClr="000000"/>
                </a:solidFill>
              </a:rPr>
              <a:t>?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7903402" y="293296"/>
            <a:ext cx="3916319" cy="74570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ysClr val="windowText" lastClr="000000"/>
                </a:solidFill>
              </a:rPr>
              <a:t>인간 사회 비디오 감상</a:t>
            </a:r>
            <a:endParaRPr lang="en-US" altLang="ko-KR" sz="1200" dirty="0" smtClean="0">
              <a:solidFill>
                <a:sysClr val="windowText" lastClr="000000"/>
              </a:solidFill>
            </a:endParaRPr>
          </a:p>
          <a:p>
            <a:pPr algn="ctr"/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045216" y="739388"/>
            <a:ext cx="1520031" cy="1847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8038073" y="720038"/>
            <a:ext cx="1828800" cy="208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00:30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7903402" y="1144387"/>
            <a:ext cx="3916319" cy="74570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ysClr val="windowText" lastClr="000000"/>
                </a:solidFill>
              </a:rPr>
              <a:t>독서</a:t>
            </a:r>
            <a:endParaRPr lang="en-US" altLang="ko-KR" sz="1200" dirty="0" smtClean="0">
              <a:solidFill>
                <a:sysClr val="windowText" lastClr="000000"/>
              </a:solidFill>
            </a:endParaRPr>
          </a:p>
          <a:p>
            <a:pPr algn="ctr"/>
            <a:endParaRPr lang="en-US" altLang="ko-KR" sz="12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7903401" y="2844464"/>
            <a:ext cx="3916319" cy="74570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ysClr val="windowText" lastClr="000000"/>
                </a:solidFill>
              </a:rPr>
              <a:t>인간형 독서</a:t>
            </a:r>
            <a:endParaRPr lang="en-US" altLang="ko-KR" sz="1200" dirty="0" smtClean="0">
              <a:solidFill>
                <a:sysClr val="windowText" lastClr="000000"/>
              </a:solidFill>
            </a:endParaRPr>
          </a:p>
          <a:p>
            <a:endParaRPr lang="en-US" altLang="ko-KR" sz="12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7903402" y="1994793"/>
            <a:ext cx="3916319" cy="74570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ysClr val="windowText" lastClr="000000"/>
                </a:solidFill>
              </a:rPr>
              <a:t>단체 생활 체험 </a:t>
            </a:r>
            <a:endParaRPr lang="en-US" altLang="ko-KR" sz="1200" dirty="0" smtClean="0">
              <a:solidFill>
                <a:sysClr val="windowText" lastClr="000000"/>
              </a:solidFill>
            </a:endParaRPr>
          </a:p>
          <a:p>
            <a:endParaRPr lang="en-US" altLang="ko-KR" sz="1200" dirty="0" smtClean="0">
              <a:solidFill>
                <a:sysClr val="windowText" lastClr="000000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0151037" y="543274"/>
            <a:ext cx="352425" cy="352425"/>
            <a:chOff x="7179625" y="2987083"/>
            <a:chExt cx="352425" cy="352425"/>
          </a:xfrm>
        </p:grpSpPr>
        <p:sp>
          <p:nvSpPr>
            <p:cNvPr id="5" name="타원 4"/>
            <p:cNvSpPr/>
            <p:nvPr/>
          </p:nvSpPr>
          <p:spPr>
            <a:xfrm>
              <a:off x="7179625" y="2987083"/>
              <a:ext cx="352425" cy="3524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299" b="97922" l="656" r="98361">
                          <a14:foregroundMark x1="40656" y1="18961" x2="46557" y2="31429"/>
                          <a14:foregroundMark x1="53115" y1="23117" x2="61967" y2="30909"/>
                          <a14:foregroundMark x1="40328" y1="13766" x2="21311" y2="34026"/>
                          <a14:foregroundMark x1="26230" y1="43117" x2="60328" y2="36364"/>
                          <a14:foregroundMark x1="25246" y1="37922" x2="25246" y2="4831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32168" y="3023350"/>
              <a:ext cx="247337" cy="312212"/>
            </a:xfrm>
            <a:prstGeom prst="rect">
              <a:avLst/>
            </a:prstGeom>
          </p:spPr>
        </p:pic>
      </p:grpSp>
      <p:sp>
        <p:nvSpPr>
          <p:cNvPr id="50" name="직사각형 49"/>
          <p:cNvSpPr/>
          <p:nvPr/>
        </p:nvSpPr>
        <p:spPr>
          <a:xfrm>
            <a:off x="8045216" y="1545856"/>
            <a:ext cx="1828800" cy="208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300 B </a:t>
            </a:r>
            <a:r>
              <a:rPr lang="ko-KR" altLang="en-US" sz="1050" dirty="0" smtClean="0">
                <a:solidFill>
                  <a:schemeClr val="tx1"/>
                </a:solidFill>
              </a:rPr>
              <a:t>필요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0625619" y="2191709"/>
            <a:ext cx="352425" cy="352425"/>
            <a:chOff x="7016259" y="1872234"/>
            <a:chExt cx="352425" cy="352425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632" b="92105" l="1299" r="88312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35893" y="1896447"/>
              <a:ext cx="315672" cy="311572"/>
            </a:xfrm>
            <a:prstGeom prst="rect">
              <a:avLst/>
            </a:prstGeom>
          </p:spPr>
        </p:pic>
        <p:sp>
          <p:nvSpPr>
            <p:cNvPr id="58" name="타원 57"/>
            <p:cNvSpPr/>
            <p:nvPr/>
          </p:nvSpPr>
          <p:spPr>
            <a:xfrm>
              <a:off x="7016259" y="1872234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0625619" y="547335"/>
            <a:ext cx="352425" cy="352425"/>
            <a:chOff x="6296898" y="2401662"/>
            <a:chExt cx="352425" cy="35242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7">
              <a:grayscl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846" b="93590" l="4348" r="98551">
                          <a14:foregroundMark x1="50725" y1="23077" x2="66667" y2="3846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16342" y="2420724"/>
              <a:ext cx="282874" cy="319771"/>
            </a:xfrm>
            <a:prstGeom prst="rect">
              <a:avLst/>
            </a:prstGeom>
          </p:spPr>
        </p:pic>
        <p:sp>
          <p:nvSpPr>
            <p:cNvPr id="59" name="타원 58"/>
            <p:cNvSpPr/>
            <p:nvPr/>
          </p:nvSpPr>
          <p:spPr>
            <a:xfrm>
              <a:off x="6296898" y="2401662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0151037" y="1394733"/>
            <a:ext cx="352425" cy="352425"/>
            <a:chOff x="6859680" y="2350600"/>
            <a:chExt cx="352425" cy="35242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9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41026" y1="67857" x2="47436" y2="69048"/>
                          <a14:foregroundMark x1="41026" y1="82143" x2="53846" y2="82143"/>
                          <a14:foregroundMark x1="39744" y1="84524" x2="52564" y2="8809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69033" y="2355363"/>
              <a:ext cx="319771" cy="344369"/>
            </a:xfrm>
            <a:prstGeom prst="rect">
              <a:avLst/>
            </a:prstGeom>
          </p:spPr>
        </p:pic>
        <p:sp>
          <p:nvSpPr>
            <p:cNvPr id="60" name="타원 59"/>
            <p:cNvSpPr/>
            <p:nvPr/>
          </p:nvSpPr>
          <p:spPr>
            <a:xfrm>
              <a:off x="6859680" y="2350600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0625619" y="1394733"/>
            <a:ext cx="352425" cy="370801"/>
            <a:chOff x="6457779" y="2901044"/>
            <a:chExt cx="352425" cy="37080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11">
              <a:grayscl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488" b="89535" l="1282" r="89744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81346" y="2919277"/>
              <a:ext cx="319771" cy="352568"/>
            </a:xfrm>
            <a:prstGeom prst="rect">
              <a:avLst/>
            </a:prstGeom>
          </p:spPr>
        </p:pic>
        <p:sp>
          <p:nvSpPr>
            <p:cNvPr id="61" name="타원 60"/>
            <p:cNvSpPr/>
            <p:nvPr/>
          </p:nvSpPr>
          <p:spPr>
            <a:xfrm>
              <a:off x="6457779" y="2901044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0151037" y="2204285"/>
            <a:ext cx="352425" cy="352425"/>
            <a:chOff x="7045659" y="2847137"/>
            <a:chExt cx="352425" cy="35242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13">
              <a:grayscl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091" b="97403" l="989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95863" y="2904152"/>
              <a:ext cx="252016" cy="213244"/>
            </a:xfrm>
            <a:prstGeom prst="rect">
              <a:avLst/>
            </a:prstGeom>
          </p:spPr>
        </p:pic>
        <p:sp>
          <p:nvSpPr>
            <p:cNvPr id="62" name="타원 61"/>
            <p:cNvSpPr/>
            <p:nvPr/>
          </p:nvSpPr>
          <p:spPr>
            <a:xfrm>
              <a:off x="7045659" y="2847137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8" name="직사각형 67"/>
          <p:cNvSpPr/>
          <p:nvPr/>
        </p:nvSpPr>
        <p:spPr>
          <a:xfrm>
            <a:off x="8045216" y="2427424"/>
            <a:ext cx="1828800" cy="208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500 C </a:t>
            </a:r>
            <a:r>
              <a:rPr lang="ko-KR" altLang="en-US" sz="1050" dirty="0">
                <a:solidFill>
                  <a:schemeClr val="tx1"/>
                </a:solidFill>
              </a:rPr>
              <a:t>필요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8032760" y="3273930"/>
            <a:ext cx="1828800" cy="208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500 D </a:t>
            </a:r>
            <a:r>
              <a:rPr lang="ko-KR" altLang="en-US" sz="1050" dirty="0" smtClean="0">
                <a:solidFill>
                  <a:schemeClr val="tx1"/>
                </a:solidFill>
              </a:rPr>
              <a:t>필요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8" name="아래쪽 화살표 17"/>
          <p:cNvSpPr/>
          <p:nvPr/>
        </p:nvSpPr>
        <p:spPr>
          <a:xfrm rot="10800000">
            <a:off x="10901141" y="473457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아래쪽 화살표 70"/>
          <p:cNvSpPr/>
          <p:nvPr/>
        </p:nvSpPr>
        <p:spPr>
          <a:xfrm rot="10800000">
            <a:off x="10385190" y="473457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아래쪽 화살표 71"/>
          <p:cNvSpPr/>
          <p:nvPr/>
        </p:nvSpPr>
        <p:spPr>
          <a:xfrm rot="10800000">
            <a:off x="10901141" y="1307505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아래쪽 화살표 72"/>
          <p:cNvSpPr/>
          <p:nvPr/>
        </p:nvSpPr>
        <p:spPr>
          <a:xfrm rot="10800000">
            <a:off x="10385190" y="1307505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아래쪽 화살표 73"/>
          <p:cNvSpPr/>
          <p:nvPr/>
        </p:nvSpPr>
        <p:spPr>
          <a:xfrm rot="10800000">
            <a:off x="10901141" y="2119577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아래쪽 화살표 74"/>
          <p:cNvSpPr/>
          <p:nvPr/>
        </p:nvSpPr>
        <p:spPr>
          <a:xfrm rot="10800000">
            <a:off x="10385190" y="2119577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6" name="그룹 75"/>
          <p:cNvGrpSpPr/>
          <p:nvPr/>
        </p:nvGrpSpPr>
        <p:grpSpPr>
          <a:xfrm>
            <a:off x="11114681" y="1397292"/>
            <a:ext cx="352425" cy="352425"/>
            <a:chOff x="7045659" y="2847137"/>
            <a:chExt cx="352425" cy="352425"/>
          </a:xfrm>
        </p:grpSpPr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13">
              <a:grayscl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091" b="97403" l="989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95863" y="2904152"/>
              <a:ext cx="252016" cy="213244"/>
            </a:xfrm>
            <a:prstGeom prst="rect">
              <a:avLst/>
            </a:prstGeom>
          </p:spPr>
        </p:pic>
        <p:sp>
          <p:nvSpPr>
            <p:cNvPr id="78" name="타원 77"/>
            <p:cNvSpPr/>
            <p:nvPr/>
          </p:nvSpPr>
          <p:spPr>
            <a:xfrm>
              <a:off x="7045659" y="2847137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아래쪽 화살표 78"/>
          <p:cNvSpPr/>
          <p:nvPr/>
        </p:nvSpPr>
        <p:spPr>
          <a:xfrm>
            <a:off x="11373036" y="1307505"/>
            <a:ext cx="153805" cy="19269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3" name="그룹 82"/>
          <p:cNvGrpSpPr/>
          <p:nvPr/>
        </p:nvGrpSpPr>
        <p:grpSpPr>
          <a:xfrm>
            <a:off x="11113870" y="551444"/>
            <a:ext cx="352425" cy="352425"/>
            <a:chOff x="6859680" y="2350600"/>
            <a:chExt cx="352425" cy="352425"/>
          </a:xfrm>
        </p:grpSpPr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9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41026" y1="67857" x2="47436" y2="69048"/>
                          <a14:foregroundMark x1="41026" y1="82143" x2="53846" y2="82143"/>
                          <a14:foregroundMark x1="39744" y1="84524" x2="52564" y2="8809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69033" y="2355363"/>
              <a:ext cx="319771" cy="344369"/>
            </a:xfrm>
            <a:prstGeom prst="rect">
              <a:avLst/>
            </a:prstGeom>
          </p:spPr>
        </p:pic>
        <p:sp>
          <p:nvSpPr>
            <p:cNvPr id="85" name="타원 84"/>
            <p:cNvSpPr/>
            <p:nvPr/>
          </p:nvSpPr>
          <p:spPr>
            <a:xfrm>
              <a:off x="6859680" y="2350600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1" name="아래쪽 화살표 80"/>
          <p:cNvSpPr/>
          <p:nvPr/>
        </p:nvSpPr>
        <p:spPr>
          <a:xfrm>
            <a:off x="11370515" y="483196"/>
            <a:ext cx="153805" cy="19269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그룹 85"/>
          <p:cNvGrpSpPr/>
          <p:nvPr/>
        </p:nvGrpSpPr>
        <p:grpSpPr>
          <a:xfrm>
            <a:off x="11116351" y="2182243"/>
            <a:ext cx="352425" cy="370801"/>
            <a:chOff x="6457779" y="2901044"/>
            <a:chExt cx="352425" cy="370801"/>
          </a:xfrm>
        </p:grpSpPr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11">
              <a:grayscl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488" b="89535" l="1282" r="89744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81346" y="2919277"/>
              <a:ext cx="319771" cy="352568"/>
            </a:xfrm>
            <a:prstGeom prst="rect">
              <a:avLst/>
            </a:prstGeom>
          </p:spPr>
        </p:pic>
        <p:sp>
          <p:nvSpPr>
            <p:cNvPr id="88" name="타원 87"/>
            <p:cNvSpPr/>
            <p:nvPr/>
          </p:nvSpPr>
          <p:spPr>
            <a:xfrm>
              <a:off x="6457779" y="2901044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2" name="아래쪽 화살표 81"/>
          <p:cNvSpPr/>
          <p:nvPr/>
        </p:nvSpPr>
        <p:spPr>
          <a:xfrm>
            <a:off x="11370515" y="2119576"/>
            <a:ext cx="153805" cy="19269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03401" y="3986533"/>
            <a:ext cx="3857625" cy="1771650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7738521" y="146121"/>
            <a:ext cx="340162" cy="34016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7733320" y="1844372"/>
            <a:ext cx="340162" cy="34016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7735884" y="1025783"/>
            <a:ext cx="340162" cy="34016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3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7707275" y="2692157"/>
            <a:ext cx="340162" cy="34016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10625619" y="3053973"/>
            <a:ext cx="352425" cy="352425"/>
            <a:chOff x="7016259" y="1872234"/>
            <a:chExt cx="352425" cy="352425"/>
          </a:xfrm>
        </p:grpSpPr>
        <p:pic>
          <p:nvPicPr>
            <p:cNvPr id="94" name="그림 93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632" b="92105" l="1299" r="88312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35893" y="1896447"/>
              <a:ext cx="315672" cy="311572"/>
            </a:xfrm>
            <a:prstGeom prst="rect">
              <a:avLst/>
            </a:prstGeom>
          </p:spPr>
        </p:pic>
        <p:sp>
          <p:nvSpPr>
            <p:cNvPr id="95" name="타원 94"/>
            <p:cNvSpPr/>
            <p:nvPr/>
          </p:nvSpPr>
          <p:spPr>
            <a:xfrm>
              <a:off x="7016259" y="1872234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10151037" y="3066549"/>
            <a:ext cx="352425" cy="352425"/>
            <a:chOff x="7045659" y="2847137"/>
            <a:chExt cx="352425" cy="352425"/>
          </a:xfrm>
        </p:grpSpPr>
        <p:pic>
          <p:nvPicPr>
            <p:cNvPr id="97" name="그림 96"/>
            <p:cNvPicPr>
              <a:picLocks noChangeAspect="1"/>
            </p:cNvPicPr>
            <p:nvPr/>
          </p:nvPicPr>
          <p:blipFill>
            <a:blip r:embed="rId13">
              <a:grayscl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091" b="97403" l="989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95863" y="2904152"/>
              <a:ext cx="252016" cy="213244"/>
            </a:xfrm>
            <a:prstGeom prst="rect">
              <a:avLst/>
            </a:prstGeom>
          </p:spPr>
        </p:pic>
        <p:sp>
          <p:nvSpPr>
            <p:cNvPr id="98" name="타원 97"/>
            <p:cNvSpPr/>
            <p:nvPr/>
          </p:nvSpPr>
          <p:spPr>
            <a:xfrm>
              <a:off x="7045659" y="2847137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9" name="아래쪽 화살표 98"/>
          <p:cNvSpPr/>
          <p:nvPr/>
        </p:nvSpPr>
        <p:spPr>
          <a:xfrm rot="10800000">
            <a:off x="10901141" y="2981841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아래쪽 화살표 99"/>
          <p:cNvSpPr/>
          <p:nvPr/>
        </p:nvSpPr>
        <p:spPr>
          <a:xfrm rot="10800000">
            <a:off x="10385190" y="2981841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1" name="그룹 100"/>
          <p:cNvGrpSpPr/>
          <p:nvPr/>
        </p:nvGrpSpPr>
        <p:grpSpPr>
          <a:xfrm>
            <a:off x="11116351" y="3044507"/>
            <a:ext cx="352425" cy="370801"/>
            <a:chOff x="6457779" y="2901044"/>
            <a:chExt cx="352425" cy="370801"/>
          </a:xfrm>
        </p:grpSpPr>
        <p:pic>
          <p:nvPicPr>
            <p:cNvPr id="102" name="그림 101"/>
            <p:cNvPicPr>
              <a:picLocks noChangeAspect="1"/>
            </p:cNvPicPr>
            <p:nvPr/>
          </p:nvPicPr>
          <p:blipFill>
            <a:blip r:embed="rId11">
              <a:grayscl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488" b="89535" l="1282" r="89744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81346" y="2919277"/>
              <a:ext cx="319771" cy="352568"/>
            </a:xfrm>
            <a:prstGeom prst="rect">
              <a:avLst/>
            </a:prstGeom>
          </p:spPr>
        </p:pic>
        <p:sp>
          <p:nvSpPr>
            <p:cNvPr id="103" name="타원 102"/>
            <p:cNvSpPr/>
            <p:nvPr/>
          </p:nvSpPr>
          <p:spPr>
            <a:xfrm>
              <a:off x="6457779" y="2901044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4" name="아래쪽 화살표 103"/>
          <p:cNvSpPr/>
          <p:nvPr/>
        </p:nvSpPr>
        <p:spPr>
          <a:xfrm>
            <a:off x="11370515" y="2981840"/>
            <a:ext cx="153805" cy="19269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459397" y="4513490"/>
            <a:ext cx="3916319" cy="74570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ysClr val="windowText" lastClr="000000"/>
                </a:solidFill>
              </a:rPr>
              <a:t>인간 사회 비디오 감상</a:t>
            </a:r>
            <a:endParaRPr lang="en-US" altLang="ko-KR" sz="1200" dirty="0" smtClean="0">
              <a:solidFill>
                <a:sysClr val="windowText" lastClr="000000"/>
              </a:solidFill>
            </a:endParaRPr>
          </a:p>
          <a:p>
            <a:pPr algn="ctr"/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601211" y="4959582"/>
            <a:ext cx="1520031" cy="1847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/>
          <p:cNvSpPr/>
          <p:nvPr/>
        </p:nvSpPr>
        <p:spPr>
          <a:xfrm>
            <a:off x="594068" y="4940232"/>
            <a:ext cx="1828800" cy="208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00:30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459397" y="5364581"/>
            <a:ext cx="3916319" cy="74570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ysClr val="windowText" lastClr="000000"/>
                </a:solidFill>
              </a:rPr>
              <a:t>독서</a:t>
            </a:r>
            <a:endParaRPr lang="en-US" altLang="ko-KR" sz="1200" dirty="0" smtClean="0">
              <a:solidFill>
                <a:sysClr val="windowText" lastClr="000000"/>
              </a:solidFill>
            </a:endParaRPr>
          </a:p>
          <a:p>
            <a:pPr algn="ctr"/>
            <a:endParaRPr lang="en-US" altLang="ko-KR" sz="1200" dirty="0" smtClean="0">
              <a:solidFill>
                <a:sysClr val="windowText" lastClr="000000"/>
              </a:solidFill>
            </a:endParaRPr>
          </a:p>
        </p:txBody>
      </p:sp>
      <p:grpSp>
        <p:nvGrpSpPr>
          <p:cNvPr id="109" name="그룹 108"/>
          <p:cNvGrpSpPr/>
          <p:nvPr/>
        </p:nvGrpSpPr>
        <p:grpSpPr>
          <a:xfrm>
            <a:off x="2707032" y="4763468"/>
            <a:ext cx="352425" cy="352425"/>
            <a:chOff x="7179625" y="2987083"/>
            <a:chExt cx="352425" cy="352425"/>
          </a:xfrm>
        </p:grpSpPr>
        <p:sp>
          <p:nvSpPr>
            <p:cNvPr id="110" name="타원 109"/>
            <p:cNvSpPr/>
            <p:nvPr/>
          </p:nvSpPr>
          <p:spPr>
            <a:xfrm>
              <a:off x="7179625" y="2987083"/>
              <a:ext cx="352425" cy="3524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1" name="그림 110"/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299" b="97922" l="656" r="98361">
                          <a14:foregroundMark x1="40656" y1="18961" x2="46557" y2="31429"/>
                          <a14:foregroundMark x1="53115" y1="23117" x2="61967" y2="30909"/>
                          <a14:foregroundMark x1="40328" y1="13766" x2="21311" y2="34026"/>
                          <a14:foregroundMark x1="26230" y1="43117" x2="60328" y2="36364"/>
                          <a14:foregroundMark x1="25246" y1="37922" x2="25246" y2="4831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32168" y="3023350"/>
              <a:ext cx="247337" cy="312212"/>
            </a:xfrm>
            <a:prstGeom prst="rect">
              <a:avLst/>
            </a:prstGeom>
          </p:spPr>
        </p:pic>
      </p:grpSp>
      <p:sp>
        <p:nvSpPr>
          <p:cNvPr id="112" name="직사각형 111"/>
          <p:cNvSpPr/>
          <p:nvPr/>
        </p:nvSpPr>
        <p:spPr>
          <a:xfrm>
            <a:off x="601211" y="5766050"/>
            <a:ext cx="1828800" cy="208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300 B </a:t>
            </a:r>
            <a:r>
              <a:rPr lang="ko-KR" altLang="en-US" sz="1050" dirty="0" smtClean="0">
                <a:solidFill>
                  <a:schemeClr val="tx1"/>
                </a:solidFill>
              </a:rPr>
              <a:t>필요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grpSp>
        <p:nvGrpSpPr>
          <p:cNvPr id="113" name="그룹 112"/>
          <p:cNvGrpSpPr/>
          <p:nvPr/>
        </p:nvGrpSpPr>
        <p:grpSpPr>
          <a:xfrm>
            <a:off x="3181614" y="4767529"/>
            <a:ext cx="352425" cy="352425"/>
            <a:chOff x="6296898" y="2401662"/>
            <a:chExt cx="352425" cy="352425"/>
          </a:xfrm>
        </p:grpSpPr>
        <p:pic>
          <p:nvPicPr>
            <p:cNvPr id="114" name="그림 113"/>
            <p:cNvPicPr>
              <a:picLocks noChangeAspect="1"/>
            </p:cNvPicPr>
            <p:nvPr/>
          </p:nvPicPr>
          <p:blipFill>
            <a:blip r:embed="rId7">
              <a:grayscl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846" b="93590" l="4348" r="98551">
                          <a14:foregroundMark x1="50725" y1="23077" x2="66667" y2="3846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16342" y="2420724"/>
              <a:ext cx="282874" cy="319771"/>
            </a:xfrm>
            <a:prstGeom prst="rect">
              <a:avLst/>
            </a:prstGeom>
          </p:spPr>
        </p:pic>
        <p:sp>
          <p:nvSpPr>
            <p:cNvPr id="115" name="타원 114"/>
            <p:cNvSpPr/>
            <p:nvPr/>
          </p:nvSpPr>
          <p:spPr>
            <a:xfrm>
              <a:off x="6296898" y="2401662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6" name="그룹 115"/>
          <p:cNvGrpSpPr/>
          <p:nvPr/>
        </p:nvGrpSpPr>
        <p:grpSpPr>
          <a:xfrm>
            <a:off x="2707032" y="5614927"/>
            <a:ext cx="352425" cy="352425"/>
            <a:chOff x="6859680" y="2350600"/>
            <a:chExt cx="352425" cy="352425"/>
          </a:xfrm>
        </p:grpSpPr>
        <p:pic>
          <p:nvPicPr>
            <p:cNvPr id="117" name="그림 116"/>
            <p:cNvPicPr>
              <a:picLocks noChangeAspect="1"/>
            </p:cNvPicPr>
            <p:nvPr/>
          </p:nvPicPr>
          <p:blipFill>
            <a:blip r:embed="rId9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41026" y1="67857" x2="47436" y2="69048"/>
                          <a14:foregroundMark x1="41026" y1="82143" x2="53846" y2="82143"/>
                          <a14:foregroundMark x1="39744" y1="84524" x2="52564" y2="8809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69033" y="2355363"/>
              <a:ext cx="319771" cy="344369"/>
            </a:xfrm>
            <a:prstGeom prst="rect">
              <a:avLst/>
            </a:prstGeom>
          </p:spPr>
        </p:pic>
        <p:sp>
          <p:nvSpPr>
            <p:cNvPr id="118" name="타원 117"/>
            <p:cNvSpPr/>
            <p:nvPr/>
          </p:nvSpPr>
          <p:spPr>
            <a:xfrm>
              <a:off x="6859680" y="2350600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9" name="그룹 118"/>
          <p:cNvGrpSpPr/>
          <p:nvPr/>
        </p:nvGrpSpPr>
        <p:grpSpPr>
          <a:xfrm>
            <a:off x="3181614" y="5614927"/>
            <a:ext cx="352425" cy="370801"/>
            <a:chOff x="6457779" y="2901044"/>
            <a:chExt cx="352425" cy="370801"/>
          </a:xfrm>
        </p:grpSpPr>
        <p:pic>
          <p:nvPicPr>
            <p:cNvPr id="120" name="그림 119"/>
            <p:cNvPicPr>
              <a:picLocks noChangeAspect="1"/>
            </p:cNvPicPr>
            <p:nvPr/>
          </p:nvPicPr>
          <p:blipFill>
            <a:blip r:embed="rId11">
              <a:grayscl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488" b="89535" l="1282" r="89744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81346" y="2919277"/>
              <a:ext cx="319771" cy="352568"/>
            </a:xfrm>
            <a:prstGeom prst="rect">
              <a:avLst/>
            </a:prstGeom>
          </p:spPr>
        </p:pic>
        <p:sp>
          <p:nvSpPr>
            <p:cNvPr id="121" name="타원 120"/>
            <p:cNvSpPr/>
            <p:nvPr/>
          </p:nvSpPr>
          <p:spPr>
            <a:xfrm>
              <a:off x="6457779" y="2901044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2" name="아래쪽 화살표 121"/>
          <p:cNvSpPr/>
          <p:nvPr/>
        </p:nvSpPr>
        <p:spPr>
          <a:xfrm rot="10800000">
            <a:off x="3457136" y="4693651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아래쪽 화살표 122"/>
          <p:cNvSpPr/>
          <p:nvPr/>
        </p:nvSpPr>
        <p:spPr>
          <a:xfrm rot="10800000">
            <a:off x="2941185" y="4693651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아래쪽 화살표 123"/>
          <p:cNvSpPr/>
          <p:nvPr/>
        </p:nvSpPr>
        <p:spPr>
          <a:xfrm rot="10800000">
            <a:off x="3457136" y="5527699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아래쪽 화살표 124"/>
          <p:cNvSpPr/>
          <p:nvPr/>
        </p:nvSpPr>
        <p:spPr>
          <a:xfrm rot="10800000">
            <a:off x="2941185" y="5527699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6" name="그룹 125"/>
          <p:cNvGrpSpPr/>
          <p:nvPr/>
        </p:nvGrpSpPr>
        <p:grpSpPr>
          <a:xfrm>
            <a:off x="3670676" y="5617486"/>
            <a:ext cx="352425" cy="352425"/>
            <a:chOff x="7045659" y="2847137"/>
            <a:chExt cx="352425" cy="352425"/>
          </a:xfrm>
        </p:grpSpPr>
        <p:pic>
          <p:nvPicPr>
            <p:cNvPr id="127" name="그림 126"/>
            <p:cNvPicPr>
              <a:picLocks noChangeAspect="1"/>
            </p:cNvPicPr>
            <p:nvPr/>
          </p:nvPicPr>
          <p:blipFill>
            <a:blip r:embed="rId13">
              <a:grayscl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091" b="97403" l="989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95863" y="2904152"/>
              <a:ext cx="252016" cy="213244"/>
            </a:xfrm>
            <a:prstGeom prst="rect">
              <a:avLst/>
            </a:prstGeom>
          </p:spPr>
        </p:pic>
        <p:sp>
          <p:nvSpPr>
            <p:cNvPr id="128" name="타원 127"/>
            <p:cNvSpPr/>
            <p:nvPr/>
          </p:nvSpPr>
          <p:spPr>
            <a:xfrm>
              <a:off x="7045659" y="2847137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9" name="아래쪽 화살표 128"/>
          <p:cNvSpPr/>
          <p:nvPr/>
        </p:nvSpPr>
        <p:spPr>
          <a:xfrm>
            <a:off x="3929031" y="5527699"/>
            <a:ext cx="153805" cy="19269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0" name="그룹 129"/>
          <p:cNvGrpSpPr/>
          <p:nvPr/>
        </p:nvGrpSpPr>
        <p:grpSpPr>
          <a:xfrm>
            <a:off x="3669865" y="4771638"/>
            <a:ext cx="352425" cy="352425"/>
            <a:chOff x="6859680" y="2350600"/>
            <a:chExt cx="352425" cy="352425"/>
          </a:xfrm>
        </p:grpSpPr>
        <p:pic>
          <p:nvPicPr>
            <p:cNvPr id="131" name="그림 130"/>
            <p:cNvPicPr>
              <a:picLocks noChangeAspect="1"/>
            </p:cNvPicPr>
            <p:nvPr/>
          </p:nvPicPr>
          <p:blipFill>
            <a:blip r:embed="rId9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41026" y1="67857" x2="47436" y2="69048"/>
                          <a14:foregroundMark x1="41026" y1="82143" x2="53846" y2="82143"/>
                          <a14:foregroundMark x1="39744" y1="84524" x2="52564" y2="8809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69033" y="2355363"/>
              <a:ext cx="319771" cy="344369"/>
            </a:xfrm>
            <a:prstGeom prst="rect">
              <a:avLst/>
            </a:prstGeom>
          </p:spPr>
        </p:pic>
        <p:sp>
          <p:nvSpPr>
            <p:cNvPr id="132" name="타원 131"/>
            <p:cNvSpPr/>
            <p:nvPr/>
          </p:nvSpPr>
          <p:spPr>
            <a:xfrm>
              <a:off x="6859680" y="2350600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3" name="아래쪽 화살표 132"/>
          <p:cNvSpPr/>
          <p:nvPr/>
        </p:nvSpPr>
        <p:spPr>
          <a:xfrm>
            <a:off x="3926510" y="4703390"/>
            <a:ext cx="153805" cy="19269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타원 136"/>
          <p:cNvSpPr/>
          <p:nvPr/>
        </p:nvSpPr>
        <p:spPr>
          <a:xfrm>
            <a:off x="294516" y="4366315"/>
            <a:ext cx="340162" cy="34016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167" name="타원 166"/>
          <p:cNvSpPr/>
          <p:nvPr/>
        </p:nvSpPr>
        <p:spPr>
          <a:xfrm>
            <a:off x="291879" y="5245977"/>
            <a:ext cx="340162" cy="34016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</a:rPr>
              <a:t>3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163389" y="5813561"/>
            <a:ext cx="4368800" cy="8974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/>
          <p:cNvSpPr/>
          <p:nvPr/>
        </p:nvSpPr>
        <p:spPr>
          <a:xfrm>
            <a:off x="359994" y="5963162"/>
            <a:ext cx="1049867" cy="6265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사회 공헌</a:t>
            </a:r>
          </a:p>
        </p:txBody>
      </p:sp>
      <p:sp>
        <p:nvSpPr>
          <p:cNvPr id="148" name="직사각형 147"/>
          <p:cNvSpPr/>
          <p:nvPr/>
        </p:nvSpPr>
        <p:spPr>
          <a:xfrm>
            <a:off x="1777940" y="5963159"/>
            <a:ext cx="1049867" cy="6265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기능 학습</a:t>
            </a:r>
          </a:p>
        </p:txBody>
      </p:sp>
      <p:sp>
        <p:nvSpPr>
          <p:cNvPr id="149" name="직사각형 148"/>
          <p:cNvSpPr/>
          <p:nvPr/>
        </p:nvSpPr>
        <p:spPr>
          <a:xfrm>
            <a:off x="3195885" y="5963155"/>
            <a:ext cx="1049867" cy="6265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버전 </a:t>
            </a:r>
            <a:r>
              <a:rPr lang="ko-KR" altLang="en-US" sz="1400">
                <a:solidFill>
                  <a:schemeClr val="tx1"/>
                </a:solidFill>
              </a:rPr>
              <a:t>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67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직사각형 133"/>
          <p:cNvSpPr/>
          <p:nvPr/>
        </p:nvSpPr>
        <p:spPr>
          <a:xfrm>
            <a:off x="163389" y="146120"/>
            <a:ext cx="4368800" cy="65649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/>
          <p:cNvSpPr/>
          <p:nvPr/>
        </p:nvSpPr>
        <p:spPr>
          <a:xfrm>
            <a:off x="163389" y="2291444"/>
            <a:ext cx="4368800" cy="35221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TextBox 136"/>
          <p:cNvSpPr txBox="1"/>
          <p:nvPr/>
        </p:nvSpPr>
        <p:spPr>
          <a:xfrm>
            <a:off x="297376" y="277623"/>
            <a:ext cx="3921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Money 2321B         </a:t>
            </a:r>
            <a:r>
              <a:rPr lang="en-US" altLang="ko-KR" sz="1400" dirty="0" err="1" smtClean="0"/>
              <a:t>EnergyCore</a:t>
            </a:r>
            <a:r>
              <a:rPr lang="en-US" altLang="ko-KR" sz="1400" dirty="0" smtClean="0"/>
              <a:t> 231</a:t>
            </a:r>
            <a:endParaRPr lang="ko-KR" altLang="en-US" sz="1400" dirty="0"/>
          </a:p>
        </p:txBody>
      </p:sp>
      <p:sp>
        <p:nvSpPr>
          <p:cNvPr id="138" name="직사각형 137"/>
          <p:cNvSpPr/>
          <p:nvPr/>
        </p:nvSpPr>
        <p:spPr>
          <a:xfrm>
            <a:off x="3668589" y="293296"/>
            <a:ext cx="707127" cy="2751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ysClr val="windowText" lastClr="000000"/>
                </a:solidFill>
              </a:rPr>
              <a:t>OPTION</a:t>
            </a:r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2091618" y="1436813"/>
            <a:ext cx="495300" cy="8022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ysClr val="windowText" lastClr="000000"/>
                </a:solidFill>
              </a:rPr>
              <a:t>캐릭터</a:t>
            </a:r>
            <a:endParaRPr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140" name="모서리가 둥근 사각형 설명선 139"/>
          <p:cNvSpPr/>
          <p:nvPr/>
        </p:nvSpPr>
        <p:spPr>
          <a:xfrm>
            <a:off x="350793" y="771697"/>
            <a:ext cx="1553422" cy="878423"/>
          </a:xfrm>
          <a:prstGeom prst="wedgeRoundRectCallout">
            <a:avLst>
              <a:gd name="adj1" fmla="val 58161"/>
              <a:gd name="adj2" fmla="val 3365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ysClr val="windowText" lastClr="000000"/>
                </a:solidFill>
              </a:rPr>
              <a:t>!</a:t>
            </a:r>
            <a:endParaRPr lang="ko-KR" altLang="en-US" sz="2800" b="1" dirty="0">
              <a:solidFill>
                <a:sysClr val="windowText" lastClr="000000"/>
              </a:solidFill>
            </a:endParaRPr>
          </a:p>
        </p:txBody>
      </p:sp>
      <p:sp>
        <p:nvSpPr>
          <p:cNvPr id="141" name="모서리가 둥근 직사각형 140"/>
          <p:cNvSpPr/>
          <p:nvPr/>
        </p:nvSpPr>
        <p:spPr>
          <a:xfrm>
            <a:off x="350793" y="3795444"/>
            <a:ext cx="3916319" cy="186851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ysClr val="windowText" lastClr="000000"/>
                </a:solidFill>
              </a:rPr>
              <a:t>버전 업</a:t>
            </a:r>
            <a:endParaRPr lang="en-US" altLang="ko-KR" b="1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ysClr val="windowText" lastClr="000000"/>
                </a:solidFill>
              </a:rPr>
              <a:t>현재 버전을 </a:t>
            </a:r>
            <a:r>
              <a:rPr lang="ko-KR" altLang="en-US" sz="1400" dirty="0" err="1" smtClean="0">
                <a:solidFill>
                  <a:sysClr val="windowText" lastClr="000000"/>
                </a:solidFill>
              </a:rPr>
              <a:t>릴리즈하고</a:t>
            </a:r>
            <a:r>
              <a:rPr lang="ko-KR" altLang="en-US" sz="1400" dirty="0" smtClean="0">
                <a:solidFill>
                  <a:sysClr val="windowText" lastClr="000000"/>
                </a:solidFill>
              </a:rPr>
              <a:t> </a:t>
            </a:r>
            <a:endParaRPr lang="en-US" altLang="ko-KR" sz="1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ysClr val="windowText" lastClr="000000"/>
                </a:solidFill>
              </a:rPr>
              <a:t>새로운 버전을 시작하시겠습니까</a:t>
            </a:r>
            <a:r>
              <a:rPr lang="en-US" altLang="ko-KR" sz="1400" dirty="0" smtClean="0">
                <a:solidFill>
                  <a:sysClr val="windowText" lastClr="000000"/>
                </a:solidFill>
              </a:rPr>
              <a:t>?</a:t>
            </a:r>
          </a:p>
          <a:p>
            <a:pPr algn="ctr"/>
            <a:r>
              <a:rPr lang="ko-KR" altLang="en-US" sz="1400" dirty="0" smtClean="0">
                <a:solidFill>
                  <a:sysClr val="windowText" lastClr="000000"/>
                </a:solidFill>
              </a:rPr>
              <a:t>이 명령은 </a:t>
            </a:r>
            <a:r>
              <a:rPr lang="ko-KR" altLang="en-US" sz="1400" dirty="0" err="1" smtClean="0">
                <a:solidFill>
                  <a:sysClr val="windowText" lastClr="000000"/>
                </a:solidFill>
              </a:rPr>
              <a:t>안드로이드를</a:t>
            </a:r>
            <a:r>
              <a:rPr lang="ko-KR" altLang="en-US" sz="1400" dirty="0" smtClean="0">
                <a:solidFill>
                  <a:sysClr val="windowText" lastClr="000000"/>
                </a:solidFill>
              </a:rPr>
              <a:t> 초기화합니다</a:t>
            </a:r>
            <a:r>
              <a:rPr lang="en-US" altLang="ko-KR" sz="1400" dirty="0" smtClean="0">
                <a:solidFill>
                  <a:sysClr val="windowText" lastClr="000000"/>
                </a:solidFill>
              </a:rPr>
              <a:t>.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284774" y="2489199"/>
            <a:ext cx="2302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현재 버전 </a:t>
            </a:r>
            <a:r>
              <a:rPr lang="en-US" altLang="ko-KR" sz="1600" dirty="0" smtClean="0"/>
              <a:t>0.01v</a:t>
            </a:r>
            <a:endParaRPr lang="ko-KR" altLang="en-US" sz="1600" dirty="0"/>
          </a:p>
        </p:txBody>
      </p:sp>
      <p:sp>
        <p:nvSpPr>
          <p:cNvPr id="143" name="TextBox 142"/>
          <p:cNvSpPr txBox="1"/>
          <p:nvPr/>
        </p:nvSpPr>
        <p:spPr>
          <a:xfrm>
            <a:off x="297376" y="2821519"/>
            <a:ext cx="4078340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20"/>
              </a:lnSpc>
            </a:pPr>
            <a:r>
              <a:rPr lang="ko-KR" altLang="en-US" sz="1100" dirty="0" smtClean="0"/>
              <a:t>버전 업 진행 시 얻게 될 것</a:t>
            </a:r>
            <a:endParaRPr lang="en-US" altLang="ko-KR" sz="1100" dirty="0" smtClean="0"/>
          </a:p>
          <a:p>
            <a:pPr marL="171450" indent="-171450">
              <a:lnSpc>
                <a:spcPts val="1520"/>
              </a:lnSpc>
              <a:buFontTx/>
              <a:buChar char="-"/>
            </a:pPr>
            <a:r>
              <a:rPr lang="ko-KR" altLang="en-US" sz="1100" dirty="0" smtClean="0"/>
              <a:t>현재 </a:t>
            </a:r>
            <a:r>
              <a:rPr lang="ko-KR" altLang="en-US" sz="1100" dirty="0" err="1" smtClean="0"/>
              <a:t>스테이터스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10% </a:t>
            </a:r>
            <a:r>
              <a:rPr lang="ko-KR" altLang="en-US" sz="1100" dirty="0" smtClean="0"/>
              <a:t>이전</a:t>
            </a:r>
            <a:endParaRPr lang="en-US" altLang="ko-KR" sz="1100" dirty="0" smtClean="0"/>
          </a:p>
          <a:p>
            <a:pPr marL="171450" indent="-171450">
              <a:lnSpc>
                <a:spcPts val="1520"/>
              </a:lnSpc>
              <a:buFontTx/>
              <a:buChar char="-"/>
            </a:pPr>
            <a:r>
              <a:rPr lang="ko-KR" altLang="en-US" sz="1100" dirty="0" smtClean="0"/>
              <a:t>에너지 코어 </a:t>
            </a:r>
            <a:r>
              <a:rPr lang="en-US" altLang="ko-KR" sz="1100" dirty="0" smtClean="0"/>
              <a:t>100</a:t>
            </a:r>
            <a:r>
              <a:rPr lang="ko-KR" altLang="en-US" sz="1100" dirty="0" smtClean="0"/>
              <a:t>개 획득</a:t>
            </a:r>
            <a:endParaRPr lang="ko-KR" altLang="en-US" sz="1100" dirty="0"/>
          </a:p>
        </p:txBody>
      </p:sp>
      <p:sp>
        <p:nvSpPr>
          <p:cNvPr id="146" name="직사각형 145"/>
          <p:cNvSpPr/>
          <p:nvPr/>
        </p:nvSpPr>
        <p:spPr>
          <a:xfrm>
            <a:off x="163389" y="5813561"/>
            <a:ext cx="4368800" cy="8974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/>
          <p:cNvSpPr/>
          <p:nvPr/>
        </p:nvSpPr>
        <p:spPr>
          <a:xfrm>
            <a:off x="359994" y="5963162"/>
            <a:ext cx="1049867" cy="6265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사회 공헌</a:t>
            </a:r>
          </a:p>
        </p:txBody>
      </p:sp>
      <p:sp>
        <p:nvSpPr>
          <p:cNvPr id="148" name="직사각형 147"/>
          <p:cNvSpPr/>
          <p:nvPr/>
        </p:nvSpPr>
        <p:spPr>
          <a:xfrm>
            <a:off x="1777940" y="5963159"/>
            <a:ext cx="1049867" cy="6265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기능 학습</a:t>
            </a:r>
          </a:p>
        </p:txBody>
      </p:sp>
      <p:sp>
        <p:nvSpPr>
          <p:cNvPr id="149" name="직사각형 148"/>
          <p:cNvSpPr/>
          <p:nvPr/>
        </p:nvSpPr>
        <p:spPr>
          <a:xfrm>
            <a:off x="3195885" y="5963155"/>
            <a:ext cx="1049867" cy="6265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버전 업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59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48;p7"/>
          <p:cNvSpPr txBox="1">
            <a:spLocks/>
          </p:cNvSpPr>
          <p:nvPr/>
        </p:nvSpPr>
        <p:spPr>
          <a:xfrm>
            <a:off x="696684" y="1096415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인간 </a:t>
            </a:r>
            <a:r>
              <a:rPr lang="en-US" altLang="ko-KR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VS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기계 전쟁으로 문명이 붕괴된 </a:t>
            </a:r>
            <a:r>
              <a:rPr lang="en-US" altLang="ko-KR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SF </a:t>
            </a:r>
            <a:r>
              <a:rPr lang="ko-KR" altLang="en-US" sz="2400" b="1" u="sng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디스토피아</a:t>
            </a:r>
            <a:endParaRPr lang="en-US" altLang="ko-KR" sz="2400" b="1" u="sng" dirty="0">
              <a:solidFill>
                <a:schemeClr val="accent4">
                  <a:lumMod val="60000"/>
                  <a:lumOff val="40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인간도 기계도 아닌 </a:t>
            </a:r>
            <a:r>
              <a:rPr lang="ko-KR" altLang="en-US" sz="24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안드로이드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소녀의 </a:t>
            </a:r>
            <a:r>
              <a:rPr lang="ko-KR" altLang="en-US" sz="2400" b="1" u="sng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육성 시뮬레이션 </a:t>
            </a:r>
            <a:r>
              <a:rPr lang="en-US" altLang="ko-KR" sz="2400" b="1" u="sng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RPG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375071" y="2409542"/>
            <a:ext cx="7441858" cy="2136068"/>
            <a:chOff x="708227" y="2177314"/>
            <a:chExt cx="6717819" cy="192824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227" y="2177314"/>
              <a:ext cx="2904570" cy="1928244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38343" y="2177314"/>
              <a:ext cx="3687703" cy="1928244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3887435" y="4966328"/>
            <a:ext cx="4417130" cy="1588737"/>
            <a:chOff x="4360489" y="4719699"/>
            <a:chExt cx="3530978" cy="1270009"/>
          </a:xfrm>
        </p:grpSpPr>
        <p:sp>
          <p:nvSpPr>
            <p:cNvPr id="11" name="타원 10"/>
            <p:cNvSpPr/>
            <p:nvPr/>
          </p:nvSpPr>
          <p:spPr>
            <a:xfrm>
              <a:off x="4360489" y="4730423"/>
              <a:ext cx="1356833" cy="1259285"/>
            </a:xfrm>
            <a:prstGeom prst="ellips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b="1" dirty="0" err="1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프린세스</a:t>
              </a:r>
              <a:endParaRPr lang="en-US" altLang="ko-KR" b="1" dirty="0" smtClean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메이커</a:t>
              </a:r>
              <a:endParaRPr lang="ko-KR" altLang="en-US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6534633" y="4719699"/>
              <a:ext cx="1356834" cy="1259286"/>
            </a:xfrm>
            <a:prstGeom prst="ellips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SF</a:t>
              </a:r>
            </a:p>
            <a:p>
              <a:pPr algn="ctr"/>
              <a:r>
                <a:rPr lang="ko-KR" altLang="en-US" b="1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디스토피아</a:t>
              </a:r>
              <a:endParaRPr lang="ko-KR" altLang="en-US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sp>
        <p:nvSpPr>
          <p:cNvPr id="13" name="덧셈 기호 12"/>
          <p:cNvSpPr/>
          <p:nvPr/>
        </p:nvSpPr>
        <p:spPr>
          <a:xfrm>
            <a:off x="5584915" y="5241404"/>
            <a:ext cx="1022170" cy="1022170"/>
          </a:xfrm>
          <a:prstGeom prst="mathPlus">
            <a:avLst>
              <a:gd name="adj1" fmla="val 18602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 smtClean="0"/>
              <a:t>1. </a:t>
            </a:r>
            <a:r>
              <a:rPr lang="ko-KR" altLang="en-US" sz="3000" b="1" dirty="0" smtClean="0"/>
              <a:t>게임 소개</a:t>
            </a:r>
            <a:endParaRPr lang="en-US" altLang="ko-KR" sz="2000" dirty="0" smtClean="0"/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481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48;p7"/>
          <p:cNvSpPr txBox="1">
            <a:spLocks/>
          </p:cNvSpPr>
          <p:nvPr/>
        </p:nvSpPr>
        <p:spPr>
          <a:xfrm>
            <a:off x="696684" y="10093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한정된 기간 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동안 </a:t>
            </a:r>
            <a:r>
              <a:rPr lang="ko-KR" altLang="en-US" sz="2400" b="1" u="sng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선택을 통한 육성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진행</a:t>
            </a:r>
            <a:endParaRPr lang="en-US" altLang="ko-KR" sz="24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육성 중 반 강제적으로 전투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엔카운트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전투에서 승리 시 보상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패배 시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패널티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전투 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파트는 </a:t>
            </a:r>
            <a:r>
              <a:rPr lang="ko-KR" altLang="en-US" sz="24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턴제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RPG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가 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아닌 </a:t>
            </a:r>
            <a:r>
              <a:rPr lang="ko-KR" altLang="en-US" sz="2400" b="1" u="sng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액션성을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2400" b="1" u="sng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가미한 독자적인 전투 시스템</a:t>
            </a:r>
            <a:endParaRPr lang="en-US" altLang="ko-KR" sz="2400" b="1" u="sng" dirty="0">
              <a:solidFill>
                <a:schemeClr val="accent4">
                  <a:lumMod val="60000"/>
                  <a:lumOff val="40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887435" y="5039322"/>
            <a:ext cx="4417130" cy="1588737"/>
            <a:chOff x="3887435" y="4734100"/>
            <a:chExt cx="4417130" cy="1588737"/>
          </a:xfrm>
        </p:grpSpPr>
        <p:sp>
          <p:nvSpPr>
            <p:cNvPr id="15" name="타원 14"/>
            <p:cNvSpPr/>
            <p:nvPr/>
          </p:nvSpPr>
          <p:spPr>
            <a:xfrm>
              <a:off x="3887435" y="4747515"/>
              <a:ext cx="1697351" cy="1575322"/>
            </a:xfrm>
            <a:prstGeom prst="ellips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b="1" dirty="0" err="1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스케쥴</a:t>
              </a:r>
              <a:r>
                <a:rPr lang="ko-KR" altLang="en-US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진행</a:t>
              </a:r>
              <a:endParaRPr lang="ko-KR" altLang="en-US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6607213" y="4734100"/>
              <a:ext cx="1697352" cy="1575323"/>
            </a:xfrm>
            <a:prstGeom prst="ellips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수동 전투</a:t>
              </a:r>
              <a:endParaRPr lang="ko-KR" altLang="en-US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7" name="덧셈 기호 16"/>
            <p:cNvSpPr/>
            <p:nvPr/>
          </p:nvSpPr>
          <p:spPr>
            <a:xfrm>
              <a:off x="5584915" y="5009176"/>
              <a:ext cx="1022170" cy="1022170"/>
            </a:xfrm>
            <a:prstGeom prst="mathPlus">
              <a:avLst>
                <a:gd name="adj1" fmla="val 18602"/>
              </a:avLst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002970" y="2798370"/>
            <a:ext cx="8022580" cy="2119339"/>
            <a:chOff x="1786438" y="2335945"/>
            <a:chExt cx="8776539" cy="231851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98157" y="2336322"/>
              <a:ext cx="1264820" cy="2275404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6438" y="2335945"/>
              <a:ext cx="4152147" cy="231851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2335945"/>
              <a:ext cx="3023335" cy="2275781"/>
            </a:xfrm>
            <a:prstGeom prst="rect">
              <a:avLst/>
            </a:prstGeom>
          </p:spPr>
        </p:pic>
      </p:grpSp>
      <p:sp>
        <p:nvSpPr>
          <p:cNvPr id="18" name="덧셈 기호 17"/>
          <p:cNvSpPr/>
          <p:nvPr/>
        </p:nvSpPr>
        <p:spPr>
          <a:xfrm rot="18900000">
            <a:off x="6580257" y="3400296"/>
            <a:ext cx="1422683" cy="1422683"/>
          </a:xfrm>
          <a:prstGeom prst="mathPlus">
            <a:avLst>
              <a:gd name="adj1" fmla="val 16046"/>
            </a:avLst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도넛 18"/>
          <p:cNvSpPr/>
          <p:nvPr/>
        </p:nvSpPr>
        <p:spPr>
          <a:xfrm rot="18900000">
            <a:off x="8766346" y="3400297"/>
            <a:ext cx="1422683" cy="1422683"/>
          </a:xfrm>
          <a:prstGeom prst="donut">
            <a:avLst>
              <a:gd name="adj" fmla="val 16623"/>
            </a:avLst>
          </a:prstGeom>
          <a:solidFill>
            <a:srgbClr val="00B0F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 smtClean="0"/>
              <a:t>1. </a:t>
            </a:r>
            <a:r>
              <a:rPr lang="ko-KR" altLang="en-US" sz="3000" b="1" dirty="0" smtClean="0"/>
              <a:t>게임 소개</a:t>
            </a:r>
            <a:endParaRPr lang="en-US" altLang="ko-KR" sz="2000" dirty="0" smtClean="0"/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389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48;p7"/>
          <p:cNvSpPr txBox="1">
            <a:spLocks/>
          </p:cNvSpPr>
          <p:nvPr/>
        </p:nvSpPr>
        <p:spPr>
          <a:xfrm>
            <a:off x="696684" y="10093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유니크한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24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게임성을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위해 전투는 </a:t>
            </a:r>
            <a:r>
              <a:rPr lang="en-US" altLang="ko-KR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RPG </a:t>
            </a:r>
            <a:r>
              <a:rPr lang="ko-KR" altLang="en-US" sz="24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스탯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베이스 </a:t>
            </a:r>
            <a:r>
              <a:rPr lang="ko-KR" altLang="en-US" sz="2400" b="1" u="sng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총기 액션 </a:t>
            </a:r>
            <a:r>
              <a:rPr lang="en-US" altLang="ko-KR" sz="2400" b="1" u="sng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RPG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수행</a:t>
            </a:r>
            <a:endParaRPr lang="en-US" altLang="ko-KR" sz="24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적이 공격할 땐 엄폐로 회피 </a:t>
            </a:r>
            <a:r>
              <a:rPr lang="en-US" altLang="ko-KR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사격을 통해 </a:t>
            </a:r>
            <a:r>
              <a:rPr lang="ko-KR" altLang="en-US" sz="24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프로젝타일로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공격</a:t>
            </a:r>
            <a:endParaRPr lang="en-US" altLang="ko-KR" sz="24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endParaRPr lang="en-US" altLang="ko-KR" sz="2400" b="1" u="sng" dirty="0">
              <a:solidFill>
                <a:schemeClr val="accent4">
                  <a:lumMod val="60000"/>
                  <a:lumOff val="40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1. </a:t>
            </a:r>
            <a:r>
              <a:rPr lang="ko-KR" altLang="en-US" sz="3000" b="1" dirty="0"/>
              <a:t>게임 소개</a:t>
            </a:r>
            <a:endParaRPr lang="en-US" altLang="ko-KR" sz="2000" dirty="0"/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172572" y="2294586"/>
            <a:ext cx="5990704" cy="3002072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23" b="89952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613" y="2934278"/>
            <a:ext cx="2156805" cy="1629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035" y="3189550"/>
            <a:ext cx="1245141" cy="1088191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3626406" y="4318319"/>
            <a:ext cx="1020830" cy="947439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엄폐</a:t>
            </a:r>
            <a:endParaRPr lang="ko-KR" altLang="en-US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7736314" y="4318319"/>
            <a:ext cx="1020830" cy="947439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사격</a:t>
            </a:r>
            <a:endParaRPr lang="ko-KR" altLang="en-US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6731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767" y="3549853"/>
            <a:ext cx="1471245" cy="850053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4393382" y="5446287"/>
            <a:ext cx="2008852" cy="1202463"/>
            <a:chOff x="2924600" y="5474519"/>
            <a:chExt cx="2008852" cy="1202463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210"/>
            <a:stretch/>
          </p:blipFill>
          <p:spPr>
            <a:xfrm rot="420170" flipH="1">
              <a:off x="2924600" y="5474519"/>
              <a:ext cx="1481069" cy="885778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6731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2572" y="5659584"/>
              <a:ext cx="1760880" cy="1017398"/>
            </a:xfrm>
            <a:prstGeom prst="rect">
              <a:avLst/>
            </a:prstGeom>
          </p:spPr>
        </p:pic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5935272">
            <a:off x="6349268" y="3047779"/>
            <a:ext cx="276225" cy="9144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6531298" y="5508154"/>
            <a:ext cx="2242915" cy="996642"/>
            <a:chOff x="7536718" y="5558302"/>
            <a:chExt cx="2242915" cy="996642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6731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9125" y="5650246"/>
              <a:ext cx="1541773" cy="890803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816" r="97959">
                          <a14:foregroundMark x1="25306" y1="87097" x2="27347" y2="78495"/>
                          <a14:foregroundMark x1="25714" y1="86559" x2="20000" y2="83333"/>
                          <a14:foregroundMark x1="41633" y1="87097" x2="50204" y2="74194"/>
                          <a14:foregroundMark x1="50612" y1="75269" x2="54694" y2="91935"/>
                          <a14:foregroundMark x1="52653" y1="70968" x2="56327" y2="78495"/>
                          <a14:foregroundMark x1="72245" y1="52688" x2="87347" y2="54839"/>
                          <a14:foregroundMark x1="26939" y1="26344" x2="19592" y2="12366"/>
                          <a14:foregroundMark x1="17959" y1="15054" x2="15102" y2="9140"/>
                          <a14:foregroundMark x1="9388" y1="51075" x2="11020" y2="55376"/>
                          <a14:foregroundMark x1="74286" y1="52151" x2="77551" y2="46237"/>
                          <a14:foregroundMark x1="53878" y1="50000" x2="55510" y2="3655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70625">
              <a:off x="7536718" y="5558302"/>
              <a:ext cx="1312781" cy="996642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043519">
              <a:off x="9270046" y="5598084"/>
              <a:ext cx="323850" cy="695325"/>
            </a:xfrm>
            <a:prstGeom prst="rect">
              <a:avLst/>
            </a:prstGeom>
          </p:spPr>
        </p:pic>
      </p:grpSp>
      <p:sp>
        <p:nvSpPr>
          <p:cNvPr id="3" name="모서리가 둥근 직사각형 2"/>
          <p:cNvSpPr/>
          <p:nvPr/>
        </p:nvSpPr>
        <p:spPr>
          <a:xfrm>
            <a:off x="7084291" y="2712892"/>
            <a:ext cx="1459345" cy="219651"/>
          </a:xfrm>
          <a:prstGeom prst="round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820980"/>
              </p:ext>
            </p:extLst>
          </p:nvPr>
        </p:nvGraphicFramePr>
        <p:xfrm>
          <a:off x="4004644" y="3158015"/>
          <a:ext cx="510210" cy="101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42"/>
                <a:gridCol w="102042"/>
                <a:gridCol w="102042"/>
                <a:gridCol w="94666"/>
                <a:gridCol w="109418"/>
              </a:tblGrid>
              <a:tr h="101504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4762" marR="24762" marT="12381" marB="123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4762" marR="24762" marT="12381" marB="123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4762" marR="24762" marT="12381" marB="123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4762" marR="24762" marT="12381" marB="123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4762" marR="24762" marT="12381" marB="123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8" name="오른쪽 화살표 7"/>
          <p:cNvSpPr/>
          <p:nvPr/>
        </p:nvSpPr>
        <p:spPr>
          <a:xfrm rot="2700000">
            <a:off x="4287595" y="5245901"/>
            <a:ext cx="675643" cy="425026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32" name="오른쪽 화살표 31"/>
          <p:cNvSpPr/>
          <p:nvPr/>
        </p:nvSpPr>
        <p:spPr>
          <a:xfrm rot="8100000">
            <a:off x="7453030" y="5250020"/>
            <a:ext cx="596988" cy="425026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9768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5267" y="4000275"/>
            <a:ext cx="1990612" cy="268732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9768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377566" y="4098608"/>
            <a:ext cx="2073302" cy="268732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479266" y="6469920"/>
            <a:ext cx="1743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엄폐 </a:t>
            </a:r>
            <a:r>
              <a:rPr lang="ko-KR" altLang="en-US" sz="16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입력 </a:t>
            </a: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시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401082" y="6469920"/>
            <a:ext cx="1743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사격 입력 </a:t>
            </a: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시</a:t>
            </a:r>
          </a:p>
        </p:txBody>
      </p:sp>
    </p:spTree>
    <p:extLst>
      <p:ext uri="{BB962C8B-B14F-4D97-AF65-F5344CB8AC3E}">
        <p14:creationId xmlns:p14="http://schemas.microsoft.com/office/powerpoint/2010/main" val="168321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396427" y="2046690"/>
            <a:ext cx="11399146" cy="1509310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524000" y="2239963"/>
            <a:ext cx="9144000" cy="1189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2. </a:t>
            </a:r>
            <a:r>
              <a:rPr lang="ko-KR" altLang="en-US" sz="4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소재 선택 이유</a:t>
            </a:r>
            <a:endParaRPr lang="ko-KR" altLang="en-US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1874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3818</TotalTime>
  <Words>2748</Words>
  <Application>Microsoft Office PowerPoint</Application>
  <PresentationFormat>와이드스크린</PresentationFormat>
  <Paragraphs>1169</Paragraphs>
  <Slides>56</Slides>
  <Notes>16</Notes>
  <HiddenSlides>10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4" baseType="lpstr">
      <vt:lpstr>넥슨Lv1고딕</vt:lpstr>
      <vt:lpstr>넥슨Lv1고딕 Bold</vt:lpstr>
      <vt:lpstr>맑은 고딕</vt:lpstr>
      <vt:lpstr>맑은 고딕</vt:lpstr>
      <vt:lpstr>Arial</vt:lpstr>
      <vt:lpstr>Calibri</vt:lpstr>
      <vt:lpstr>Calibri Light</vt:lpstr>
      <vt:lpstr>Office Theme</vt:lpstr>
      <vt:lpstr>AndroidMaker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MINSWOO JUN</dc:creator>
  <cp:lastModifiedBy>MINSWOO JUN</cp:lastModifiedBy>
  <cp:revision>887</cp:revision>
  <dcterms:created xsi:type="dcterms:W3CDTF">2020-09-26T05:46:25Z</dcterms:created>
  <dcterms:modified xsi:type="dcterms:W3CDTF">2021-04-30T16:20:35Z</dcterms:modified>
</cp:coreProperties>
</file>